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charts/chart4.xml" ContentType="application/vnd.openxmlformats-officedocument.drawingml.chart+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charts/chart5.xml" ContentType="application/vnd.openxmlformats-officedocument.drawingml.chart+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charts/chart7.xml" ContentType="application/vnd.openxmlformats-officedocument.drawingml.chart+xml"/>
  <Override PartName="/ppt/tags/tag27.xml" ContentType="application/vnd.openxmlformats-officedocument.presentationml.tags+xml"/>
  <Override PartName="/ppt/tags/tag28.xml" ContentType="application/vnd.openxmlformats-officedocument.presentationml.tags+xml"/>
  <Override PartName="/ppt/notesSlides/notesSlide19.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tags/tag29.xml" ContentType="application/vnd.openxmlformats-officedocument.presentationml.tags+xml"/>
  <Override PartName="/ppt/notesSlides/notesSlide20.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drawings/drawing3.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2" r:id="rId5"/>
    <p:sldMasterId id="2147483694" r:id="rId6"/>
  </p:sldMasterIdLst>
  <p:notesMasterIdLst>
    <p:notesMasterId r:id="rId65"/>
  </p:notesMasterIdLst>
  <p:sldIdLst>
    <p:sldId id="256" r:id="rId7"/>
    <p:sldId id="266" r:id="rId8"/>
    <p:sldId id="611" r:id="rId9"/>
    <p:sldId id="377" r:id="rId10"/>
    <p:sldId id="382" r:id="rId11"/>
    <p:sldId id="586" r:id="rId12"/>
    <p:sldId id="587" r:id="rId13"/>
    <p:sldId id="420" r:id="rId14"/>
    <p:sldId id="588" r:id="rId15"/>
    <p:sldId id="398" r:id="rId16"/>
    <p:sldId id="401" r:id="rId17"/>
    <p:sldId id="427" r:id="rId18"/>
    <p:sldId id="402" r:id="rId19"/>
    <p:sldId id="600" r:id="rId20"/>
    <p:sldId id="602" r:id="rId21"/>
    <p:sldId id="418" r:id="rId22"/>
    <p:sldId id="603" r:id="rId23"/>
    <p:sldId id="589" r:id="rId24"/>
    <p:sldId id="584" r:id="rId25"/>
    <p:sldId id="408" r:id="rId26"/>
    <p:sldId id="409" r:id="rId27"/>
    <p:sldId id="410" r:id="rId28"/>
    <p:sldId id="318" r:id="rId29"/>
    <p:sldId id="608" r:id="rId30"/>
    <p:sldId id="367" r:id="rId31"/>
    <p:sldId id="631" r:id="rId32"/>
    <p:sldId id="414" r:id="rId33"/>
    <p:sldId id="415" r:id="rId34"/>
    <p:sldId id="416" r:id="rId35"/>
    <p:sldId id="417" r:id="rId36"/>
    <p:sldId id="632" r:id="rId37"/>
    <p:sldId id="419" r:id="rId38"/>
    <p:sldId id="633" r:id="rId39"/>
    <p:sldId id="421" r:id="rId40"/>
    <p:sldId id="422" r:id="rId41"/>
    <p:sldId id="630" r:id="rId42"/>
    <p:sldId id="612" r:id="rId43"/>
    <p:sldId id="613" r:id="rId44"/>
    <p:sldId id="614" r:id="rId45"/>
    <p:sldId id="615" r:id="rId46"/>
    <p:sldId id="616" r:id="rId47"/>
    <p:sldId id="617" r:id="rId48"/>
    <p:sldId id="618" r:id="rId49"/>
    <p:sldId id="619" r:id="rId50"/>
    <p:sldId id="620" r:id="rId51"/>
    <p:sldId id="621" r:id="rId52"/>
    <p:sldId id="623" r:id="rId53"/>
    <p:sldId id="622" r:id="rId54"/>
    <p:sldId id="629" r:id="rId55"/>
    <p:sldId id="628" r:id="rId56"/>
    <p:sldId id="627" r:id="rId57"/>
    <p:sldId id="626" r:id="rId58"/>
    <p:sldId id="625" r:id="rId59"/>
    <p:sldId id="624" r:id="rId60"/>
    <p:sldId id="609" r:id="rId61"/>
    <p:sldId id="285" r:id="rId62"/>
    <p:sldId id="610" r:id="rId63"/>
    <p:sldId id="26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tian Zeng" initials="YZ" lastIdx="1" clrIdx="0">
    <p:extLst>
      <p:ext uri="{19B8F6BF-5375-455C-9EA6-DF929625EA0E}">
        <p15:presenceInfo xmlns:p15="http://schemas.microsoft.com/office/powerpoint/2012/main" userId="S::Yzeng@grains.org::1190c1d0-7a60-4e69-9871-4b7be4310a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70"/>
  </p:normalViewPr>
  <p:slideViewPr>
    <p:cSldViewPr snapToGrid="0" snapToObjects="1">
      <p:cViewPr varScale="1">
        <p:scale>
          <a:sx n="108" d="100"/>
          <a:sy n="108" d="100"/>
        </p:scale>
        <p:origin x="8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1" Type="http://schemas.openxmlformats.org/officeDocument/2006/relationships/oleObject" Target="file:///\\CCGFS01\Public\Clients\USGC%20(U.S.%20Grains%20Council)\Sorghum%20Reports\2021%2022\Results\21%20Sorghum%20Harvest%20Results%20Reporting%20Current.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lorentino\Documents\Home%20Use\LLC\Reports\Data%20for%20Reports\Sorghum%20PSD.Nov.2021.country%20view.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florentino\Documents\Home%20Use\LLC\Reports\Data%20for%20Reports\Sorghum%20PSD.Nov.2021.country%20view.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florentino\Documents\Home%20Use\LLC\Reports\Prospective%20Plantings%20202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florentino\Documents\Home%20Use\LLC\Reports\Prospective%20Plantings%20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CGFS01\Public\Clients\USGC%20(U.S.%20Grains%20Council)\Sorghum%20Reports\2021%2022\Results\21%20Sorghum%20Harvest%20Results%20Reporting%20Curren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CGFS01\Public\Clients\USGC%20(U.S.%20Grains%20Council)\Sorghum%20Reports\2021%2022\Results\21%20Sorghum%20Harvest%20Results%20Reporting%20Curren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CGFS01\Public\Clients\USGC%20(U.S.%20Grains%20Council)\Sorghum%20Reports\2021%2022\Results\21%20Sorghum%20Harvest%20Results%20Reporting%20Curren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CGFS01\Public\Clients\USGC%20(U.S.%20Grains%20Council)\Sorghum%20Reports\2021%2022\Results\21%20Sorghum%20Harvest%20Results%20Reporting%20Current.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CGFS01\Public\Clients\USGC%20(U.S.%20Grains%20Council)\Sorghum%20Reports\2021%2022\Results\21%20Sorghum%20Harvest%20Results%20Reporting%20Current.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oleObject" Target="file:///\\CCGFS01\Public\Clients\USGC%20(U.S.%20Grains%20Council)\Sorghum%20Reports\2021%2022\Results\21%20Sorghum%20Harvest%20Results%20Reporting%20Current.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file:///\\CCGFS01\Public\Clients\USGC%20(U.S.%20Grains%20Council)\Sorghum%20Reports\2021%2022\Results\21%20Sorghum%20Harvest%20Results%20Reporting%20Current.xlsx" TargetMode="External"/><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lorentino\Documents\Home%20Use\LLC\Reports\Data%20for%20Reports\Sorghum%20PSD.Nov.2021.country%20vi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522118328958882E-2"/>
          <c:y val="0.19505678309679611"/>
          <c:w val="0.92471607064741912"/>
          <c:h val="0.68067115381769794"/>
        </c:manualLayout>
      </c:layout>
      <c:barChart>
        <c:barDir val="col"/>
        <c:grouping val="clustered"/>
        <c:varyColors val="0"/>
        <c:ser>
          <c:idx val="3"/>
          <c:order val="0"/>
          <c:tx>
            <c:strRef>
              <c:f>'Annual Avg Data'!$C$7</c:f>
              <c:strCache>
                <c:ptCount val="1"/>
                <c:pt idx="0">
                  <c:v>Test Weight (both)</c:v>
                </c:pt>
              </c:strCache>
            </c:strRef>
          </c:tx>
          <c:spPr>
            <a:solidFill>
              <a:srgbClr val="D18316"/>
            </a:solidFill>
            <a:ln>
              <a:noFill/>
            </a:ln>
            <a:effectLst/>
            <a:scene3d>
              <a:camera prst="orthographicFront"/>
              <a:lightRig rig="threePt" dir="t">
                <a:rot lat="0" lon="0" rev="1200000"/>
              </a:lightRig>
            </a:scene3d>
            <a:sp3d/>
          </c:spPr>
          <c:invertIfNegative val="0"/>
          <c:dLbls>
            <c:dLbl>
              <c:idx val="0"/>
              <c:tx>
                <c:rich>
                  <a:bodyPr wrap="square" lIns="38100" tIns="19050" rIns="38100" bIns="19050" anchor="ctr">
                    <a:noAutofit/>
                  </a:bodyPr>
                  <a:lstStyle/>
                  <a:p>
                    <a:pPr>
                      <a:defRPr sz="2200">
                        <a:latin typeface="Arial Narrow" panose="020B0606020202030204" pitchFamily="34" charset="0"/>
                      </a:defRPr>
                    </a:pPr>
                    <a:fld id="{C536E286-31B6-4B1D-BDA7-C7C86168637B}" type="CELLRANGE">
                      <a:rPr lang="en-US" dirty="0"/>
                      <a:pPr>
                        <a:defRPr sz="2200">
                          <a:latin typeface="Arial Narrow" panose="020B0606020202030204" pitchFamily="34" charset="0"/>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1138135604869352"/>
                      <c:h val="0.15903030303030302"/>
                    </c:manualLayout>
                  </c15:layout>
                  <c15:dlblFieldTable/>
                  <c15:showDataLabelsRange val="1"/>
                </c:ext>
                <c:ext xmlns:c16="http://schemas.microsoft.com/office/drawing/2014/chart" uri="{C3380CC4-5D6E-409C-BE32-E72D297353CC}">
                  <c16:uniqueId val="{00000000-5C5E-4D94-84D2-A39007001DB7}"/>
                </c:ext>
              </c:extLst>
            </c:dLbl>
            <c:dLbl>
              <c:idx val="1"/>
              <c:tx>
                <c:rich>
                  <a:bodyPr wrap="square" lIns="38100" tIns="19050" rIns="38100" bIns="19050" anchor="ctr">
                    <a:noAutofit/>
                  </a:bodyPr>
                  <a:lstStyle/>
                  <a:p>
                    <a:pPr>
                      <a:defRPr sz="2200">
                        <a:latin typeface="Arial Narrow" panose="020B0606020202030204" pitchFamily="34" charset="0"/>
                      </a:defRPr>
                    </a:pPr>
                    <a:fld id="{273585D0-E496-440B-ABCF-B8E109D2FAFE}" type="CELLRANGE">
                      <a:rPr lang="en-US"/>
                      <a:pPr>
                        <a:defRPr sz="2200">
                          <a:latin typeface="Arial Narrow" panose="020B0606020202030204" pitchFamily="34" charset="0"/>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1578233387434943"/>
                      <c:h val="0.16509090909090909"/>
                    </c:manualLayout>
                  </c15:layout>
                  <c15:dlblFieldTable/>
                  <c15:showDataLabelsRange val="1"/>
                </c:ext>
                <c:ext xmlns:c16="http://schemas.microsoft.com/office/drawing/2014/chart" uri="{C3380CC4-5D6E-409C-BE32-E72D297353CC}">
                  <c16:uniqueId val="{00000001-5C5E-4D94-84D2-A39007001DB7}"/>
                </c:ext>
              </c:extLst>
            </c:dLbl>
            <c:dLbl>
              <c:idx val="2"/>
              <c:tx>
                <c:rich>
                  <a:bodyPr wrap="square" lIns="38100" tIns="19050" rIns="38100" bIns="19050" anchor="ctr">
                    <a:noAutofit/>
                  </a:bodyPr>
                  <a:lstStyle/>
                  <a:p>
                    <a:pPr>
                      <a:defRPr sz="2200">
                        <a:latin typeface="Arial Narrow" panose="020B0606020202030204" pitchFamily="34" charset="0"/>
                      </a:defRPr>
                    </a:pPr>
                    <a:fld id="{63B34530-FB9C-4B2F-A0EA-971A255F34B4}" type="CELLRANGE">
                      <a:rPr lang="en-US"/>
                      <a:pPr>
                        <a:defRPr sz="2200">
                          <a:latin typeface="Arial Narrow" panose="020B0606020202030204" pitchFamily="34" charset="0"/>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553911343052525"/>
                      <c:h val="0.16105050505050503"/>
                    </c:manualLayout>
                  </c15:layout>
                  <c15:dlblFieldTable/>
                  <c15:showDataLabelsRange val="1"/>
                </c:ext>
                <c:ext xmlns:c16="http://schemas.microsoft.com/office/drawing/2014/chart" uri="{C3380CC4-5D6E-409C-BE32-E72D297353CC}">
                  <c16:uniqueId val="{00000002-5C5E-4D94-84D2-A39007001DB7}"/>
                </c:ext>
              </c:extLst>
            </c:dLbl>
            <c:spPr>
              <a:noFill/>
              <a:ln>
                <a:noFill/>
              </a:ln>
              <a:effectLst/>
            </c:spPr>
            <c:txPr>
              <a:bodyPr wrap="square" lIns="38100" tIns="19050" rIns="38100" bIns="19050" anchor="ctr">
                <a:spAutoFit/>
              </a:bodyPr>
              <a:lstStyle/>
              <a:p>
                <a:pPr>
                  <a:defRPr sz="2200">
                    <a:latin typeface="Arial Narrow" panose="020B060602020203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'Annual Avg Data'!$D$4:$F$4</c:f>
              <c:strCache>
                <c:ptCount val="3"/>
                <c:pt idx="0">
                  <c:v>MY19/20</c:v>
                </c:pt>
                <c:pt idx="1">
                  <c:v>MY20/21</c:v>
                </c:pt>
                <c:pt idx="2">
                  <c:v>MY21/22</c:v>
                </c:pt>
              </c:strCache>
            </c:strRef>
          </c:cat>
          <c:val>
            <c:numRef>
              <c:f>'Annual Avg Data'!$D$5:$F$5</c:f>
              <c:numCache>
                <c:formatCode>0.0</c:formatCode>
                <c:ptCount val="3"/>
                <c:pt idx="0">
                  <c:v>58.9</c:v>
                </c:pt>
                <c:pt idx="1">
                  <c:v>58.3</c:v>
                </c:pt>
                <c:pt idx="2">
                  <c:v>59.1</c:v>
                </c:pt>
              </c:numCache>
            </c:numRef>
          </c:val>
          <c:extLst>
            <c:ext xmlns:c15="http://schemas.microsoft.com/office/drawing/2012/chart" uri="{02D57815-91ED-43cb-92C2-25804820EDAC}">
              <c15:datalabelsRange>
                <c15:f>'Annual Avg Data'!$D$7:$F$7</c15:f>
                <c15:dlblRangeCache>
                  <c:ptCount val="3"/>
                  <c:pt idx="0">
                    <c:v>58.9 (75.8)</c:v>
                  </c:pt>
                  <c:pt idx="1">
                    <c:v>58.3 (75.1)</c:v>
                  </c:pt>
                  <c:pt idx="2">
                    <c:v>59.1 (76.1)</c:v>
                  </c:pt>
                </c15:dlblRangeCache>
              </c15:datalabelsRange>
            </c:ext>
            <c:ext xmlns:c16="http://schemas.microsoft.com/office/drawing/2014/chart" uri="{C3380CC4-5D6E-409C-BE32-E72D297353CC}">
              <c16:uniqueId val="{00000003-5C5E-4D94-84D2-A39007001DB7}"/>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18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max val="59.2"/>
          <c:min val="57.2"/>
        </c:scaling>
        <c:delete val="1"/>
        <c:axPos val="l"/>
        <c:numFmt formatCode="0.0" sourceLinked="1"/>
        <c:majorTickMark val="out"/>
        <c:minorTickMark val="none"/>
        <c:tickLblPos val="nextTo"/>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189741907261583E-2"/>
          <c:y val="8.3146637920260044E-2"/>
          <c:w val="0.91443777340332455"/>
          <c:h val="0.78670056867891514"/>
        </c:manualLayout>
      </c:layout>
      <c:barChart>
        <c:barDir val="col"/>
        <c:grouping val="clustered"/>
        <c:varyColors val="0"/>
        <c:ser>
          <c:idx val="0"/>
          <c:order val="0"/>
          <c:spPr>
            <a:solidFill>
              <a:schemeClr val="accent2"/>
            </a:solidFill>
          </c:spPr>
          <c:invertIfNegative val="0"/>
          <c:dLbls>
            <c:dLbl>
              <c:idx val="0"/>
              <c:layout>
                <c:manualLayout>
                  <c:x val="9.5833333333333354E-2"/>
                  <c:y val="-6.3492063492063501E-3"/>
                </c:manualLayout>
              </c:layout>
              <c:tx>
                <c:rich>
                  <a:bodyPr/>
                  <a:lstStyle/>
                  <a:p>
                    <a:pPr>
                      <a:defRPr sz="1200" b="1"/>
                    </a:pPr>
                    <a:r>
                      <a:rPr lang="en-US" sz="1200" b="1" dirty="0"/>
                      <a:t>U.S. 5,887,000 MT</a:t>
                    </a:r>
                  </a:p>
                  <a:p>
                    <a:pPr>
                      <a:defRPr sz="1200" b="1"/>
                    </a:pPr>
                    <a:r>
                      <a:rPr lang="en-US" sz="1200" b="1" dirty="0"/>
                      <a:t>71% of World</a:t>
                    </a:r>
                    <a:r>
                      <a:rPr lang="en-US" sz="1200" b="1" baseline="0" dirty="0"/>
                      <a:t> Trade</a:t>
                    </a: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C83-440E-99E8-800A7564A4B6}"/>
                </c:ext>
              </c:extLst>
            </c:dLbl>
            <c:dLbl>
              <c:idx val="1"/>
              <c:layout>
                <c:manualLayout>
                  <c:x val="1.9444444444444445E-2"/>
                  <c:y val="-2.77777777777783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83-440E-99E8-800A7564A4B6}"/>
                </c:ext>
              </c:extLst>
            </c:dLbl>
            <c:dLbl>
              <c:idx val="2"/>
              <c:layout>
                <c:manualLayout>
                  <c:x val="3.0555555555555575E-2"/>
                  <c:y val="2.1031746031746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83-440E-99E8-800A7564A4B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'psd (29)'!$C$152:$C$176</c:f>
              <c:strCache>
                <c:ptCount val="25"/>
                <c:pt idx="0">
                  <c:v>United States</c:v>
                </c:pt>
                <c:pt idx="1">
                  <c:v>Argentina</c:v>
                </c:pt>
                <c:pt idx="2">
                  <c:v>Australia</c:v>
                </c:pt>
                <c:pt idx="3">
                  <c:v>Ukraine</c:v>
                </c:pt>
                <c:pt idx="4">
                  <c:v>India</c:v>
                </c:pt>
                <c:pt idx="5">
                  <c:v>Ethiopia</c:v>
                </c:pt>
                <c:pt idx="6">
                  <c:v>Nigeria</c:v>
                </c:pt>
                <c:pt idx="7">
                  <c:v>Kenya</c:v>
                </c:pt>
                <c:pt idx="8">
                  <c:v>Sudan</c:v>
                </c:pt>
                <c:pt idx="9">
                  <c:v>China</c:v>
                </c:pt>
                <c:pt idx="10">
                  <c:v>Bolivia</c:v>
                </c:pt>
                <c:pt idx="11">
                  <c:v>European Union</c:v>
                </c:pt>
                <c:pt idx="12">
                  <c:v>Brazil</c:v>
                </c:pt>
                <c:pt idx="13">
                  <c:v>South Africa</c:v>
                </c:pt>
                <c:pt idx="14">
                  <c:v>Uruguay</c:v>
                </c:pt>
                <c:pt idx="15">
                  <c:v>Paraguay</c:v>
                </c:pt>
                <c:pt idx="16">
                  <c:v>Uganda</c:v>
                </c:pt>
                <c:pt idx="17">
                  <c:v>Burkina Faso</c:v>
                </c:pt>
                <c:pt idx="18">
                  <c:v>Tanzania</c:v>
                </c:pt>
                <c:pt idx="19">
                  <c:v>Mexico</c:v>
                </c:pt>
                <c:pt idx="20">
                  <c:v>Thailand</c:v>
                </c:pt>
                <c:pt idx="21">
                  <c:v>South Sudan</c:v>
                </c:pt>
                <c:pt idx="22">
                  <c:v>Nicaragua</c:v>
                </c:pt>
                <c:pt idx="23">
                  <c:v>Botswana</c:v>
                </c:pt>
                <c:pt idx="24">
                  <c:v>Egypt</c:v>
                </c:pt>
              </c:strCache>
            </c:strRef>
          </c:cat>
          <c:val>
            <c:numRef>
              <c:f>'psd (29)'!$O$152:$O$176</c:f>
              <c:numCache>
                <c:formatCode>_(* #,##0_);_(* \(#,##0\);_(* "-"??_);_(@_)</c:formatCode>
                <c:ptCount val="25"/>
                <c:pt idx="0">
                  <c:v>5887100</c:v>
                </c:pt>
                <c:pt idx="1">
                  <c:v>1077300</c:v>
                </c:pt>
                <c:pt idx="2">
                  <c:v>716600</c:v>
                </c:pt>
                <c:pt idx="3">
                  <c:v>130300.00000000001</c:v>
                </c:pt>
                <c:pt idx="4">
                  <c:v>84100</c:v>
                </c:pt>
                <c:pt idx="5">
                  <c:v>70000</c:v>
                </c:pt>
                <c:pt idx="6">
                  <c:v>70000</c:v>
                </c:pt>
                <c:pt idx="7">
                  <c:v>66000</c:v>
                </c:pt>
                <c:pt idx="8">
                  <c:v>48500</c:v>
                </c:pt>
                <c:pt idx="9">
                  <c:v>25900</c:v>
                </c:pt>
                <c:pt idx="10">
                  <c:v>19200</c:v>
                </c:pt>
                <c:pt idx="11">
                  <c:v>12800</c:v>
                </c:pt>
                <c:pt idx="12">
                  <c:v>12200</c:v>
                </c:pt>
                <c:pt idx="13">
                  <c:v>10300</c:v>
                </c:pt>
                <c:pt idx="14">
                  <c:v>9800</c:v>
                </c:pt>
                <c:pt idx="15">
                  <c:v>8200</c:v>
                </c:pt>
                <c:pt idx="16">
                  <c:v>7000</c:v>
                </c:pt>
                <c:pt idx="17">
                  <c:v>5500</c:v>
                </c:pt>
                <c:pt idx="18">
                  <c:v>5500</c:v>
                </c:pt>
                <c:pt idx="19">
                  <c:v>4200</c:v>
                </c:pt>
                <c:pt idx="20">
                  <c:v>3400</c:v>
                </c:pt>
                <c:pt idx="21">
                  <c:v>3000</c:v>
                </c:pt>
                <c:pt idx="22">
                  <c:v>2100</c:v>
                </c:pt>
                <c:pt idx="23">
                  <c:v>200</c:v>
                </c:pt>
                <c:pt idx="24">
                  <c:v>200</c:v>
                </c:pt>
              </c:numCache>
            </c:numRef>
          </c:val>
          <c:extLst>
            <c:ext xmlns:c16="http://schemas.microsoft.com/office/drawing/2014/chart" uri="{C3380CC4-5D6E-409C-BE32-E72D297353CC}">
              <c16:uniqueId val="{00000003-3C83-440E-99E8-800A7564A4B6}"/>
            </c:ext>
          </c:extLst>
        </c:ser>
        <c:dLbls>
          <c:showLegendKey val="0"/>
          <c:showVal val="0"/>
          <c:showCatName val="0"/>
          <c:showSerName val="0"/>
          <c:showPercent val="0"/>
          <c:showBubbleSize val="0"/>
        </c:dLbls>
        <c:gapWidth val="150"/>
        <c:axId val="113926144"/>
        <c:axId val="113929216"/>
      </c:barChart>
      <c:catAx>
        <c:axId val="113926144"/>
        <c:scaling>
          <c:orientation val="minMax"/>
        </c:scaling>
        <c:delete val="0"/>
        <c:axPos val="b"/>
        <c:numFmt formatCode="General" sourceLinked="0"/>
        <c:majorTickMark val="out"/>
        <c:minorTickMark val="none"/>
        <c:tickLblPos val="nextTo"/>
        <c:crossAx val="113929216"/>
        <c:crosses val="autoZero"/>
        <c:auto val="1"/>
        <c:lblAlgn val="ctr"/>
        <c:lblOffset val="100"/>
        <c:noMultiLvlLbl val="0"/>
      </c:catAx>
      <c:valAx>
        <c:axId val="113929216"/>
        <c:scaling>
          <c:orientation val="minMax"/>
        </c:scaling>
        <c:delete val="0"/>
        <c:axPos val="l"/>
        <c:majorGridlines/>
        <c:numFmt formatCode="_(* #,##0_);_(* \(#,##0\);_(* &quot;-&quot;??_);_(@_)" sourceLinked="1"/>
        <c:majorTickMark val="out"/>
        <c:minorTickMark val="none"/>
        <c:tickLblPos val="nextTo"/>
        <c:crossAx val="113926144"/>
        <c:crosses val="autoZero"/>
        <c:crossBetween val="between"/>
      </c:valAx>
    </c:plotArea>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189741907261583E-2"/>
          <c:y val="8.3146637920260044E-2"/>
          <c:w val="0.91681014873140798"/>
          <c:h val="0.76289104486939219"/>
        </c:manualLayout>
      </c:layout>
      <c:barChart>
        <c:barDir val="col"/>
        <c:grouping val="clustered"/>
        <c:varyColors val="0"/>
        <c:ser>
          <c:idx val="0"/>
          <c:order val="0"/>
          <c:spPr>
            <a:solidFill>
              <a:schemeClr val="accent2"/>
            </a:solidFill>
          </c:spPr>
          <c:invertIfNegative val="0"/>
          <c:dLbls>
            <c:dLbl>
              <c:idx val="0"/>
              <c:layout>
                <c:manualLayout>
                  <c:x val="9.166666666666777E-2"/>
                  <c:y val="6.3888888888888884E-2"/>
                </c:manualLayout>
              </c:layout>
              <c:tx>
                <c:rich>
                  <a:bodyPr/>
                  <a:lstStyle/>
                  <a:p>
                    <a:pPr>
                      <a:defRPr sz="1200" b="1"/>
                    </a:pPr>
                    <a:r>
                      <a:rPr lang="en-US" sz="1200" b="1" dirty="0"/>
                      <a:t>China  5,591,300 MT</a:t>
                    </a:r>
                  </a:p>
                  <a:p>
                    <a:pPr>
                      <a:defRPr sz="1200" b="1"/>
                    </a:pPr>
                    <a:r>
                      <a:rPr lang="en-US" sz="1200" b="1" dirty="0"/>
                      <a:t>69% of World Imports</a:t>
                    </a: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2F8-40B1-BB9D-036E9F6090D7}"/>
                </c:ext>
              </c:extLst>
            </c:dLbl>
            <c:dLbl>
              <c:idx val="1"/>
              <c:layout>
                <c:manualLayout>
                  <c:x val="2.3611111111111211E-2"/>
                  <c:y val="1.9444444444444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F8-40B1-BB9D-036E9F6090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'psd (29)'!$C$77:$C$123</c:f>
              <c:strCache>
                <c:ptCount val="47"/>
                <c:pt idx="0">
                  <c:v>China</c:v>
                </c:pt>
                <c:pt idx="1">
                  <c:v>Japan</c:v>
                </c:pt>
                <c:pt idx="2">
                  <c:v>Mexico</c:v>
                </c:pt>
                <c:pt idx="3">
                  <c:v>European Union</c:v>
                </c:pt>
                <c:pt idx="4">
                  <c:v>Sudan</c:v>
                </c:pt>
                <c:pt idx="5">
                  <c:v>Kenya</c:v>
                </c:pt>
                <c:pt idx="6">
                  <c:v>Colombia</c:v>
                </c:pt>
                <c:pt idx="7">
                  <c:v>Chile</c:v>
                </c:pt>
                <c:pt idx="8">
                  <c:v>South Sudan</c:v>
                </c:pt>
                <c:pt idx="9">
                  <c:v>Taiwan</c:v>
                </c:pt>
                <c:pt idx="10">
                  <c:v>Somalia</c:v>
                </c:pt>
                <c:pt idx="11">
                  <c:v>United States</c:v>
                </c:pt>
                <c:pt idx="12">
                  <c:v>Saudi Arabia</c:v>
                </c:pt>
                <c:pt idx="13">
                  <c:v>Pakistan</c:v>
                </c:pt>
                <c:pt idx="14">
                  <c:v>South Africa</c:v>
                </c:pt>
                <c:pt idx="15">
                  <c:v>Israel</c:v>
                </c:pt>
                <c:pt idx="16">
                  <c:v>Ethiopia</c:v>
                </c:pt>
                <c:pt idx="17">
                  <c:v>Uganda</c:v>
                </c:pt>
                <c:pt idx="18">
                  <c:v>Philippines</c:v>
                </c:pt>
                <c:pt idx="19">
                  <c:v>Chad</c:v>
                </c:pt>
                <c:pt idx="20">
                  <c:v>Niger</c:v>
                </c:pt>
                <c:pt idx="21">
                  <c:v>Eritrea</c:v>
                </c:pt>
                <c:pt idx="22">
                  <c:v>Cameroon</c:v>
                </c:pt>
                <c:pt idx="23">
                  <c:v>Rwanda</c:v>
                </c:pt>
                <c:pt idx="24">
                  <c:v>Botswana</c:v>
                </c:pt>
                <c:pt idx="25">
                  <c:v>United Kingdom</c:v>
                </c:pt>
                <c:pt idx="26">
                  <c:v>Zimbabwe</c:v>
                </c:pt>
                <c:pt idx="27">
                  <c:v>Korea, South</c:v>
                </c:pt>
                <c:pt idx="28">
                  <c:v>Peru</c:v>
                </c:pt>
                <c:pt idx="29">
                  <c:v>Mozambique</c:v>
                </c:pt>
                <c:pt idx="30">
                  <c:v>Uruguay</c:v>
                </c:pt>
                <c:pt idx="31">
                  <c:v>Morocco</c:v>
                </c:pt>
                <c:pt idx="32">
                  <c:v>Eswatini</c:v>
                </c:pt>
                <c:pt idx="33">
                  <c:v>Ecuador</c:v>
                </c:pt>
                <c:pt idx="34">
                  <c:v>Bolivia</c:v>
                </c:pt>
                <c:pt idx="35">
                  <c:v>Ghana</c:v>
                </c:pt>
                <c:pt idx="36">
                  <c:v>Egypt</c:v>
                </c:pt>
                <c:pt idx="37">
                  <c:v>Iraq</c:v>
                </c:pt>
                <c:pt idx="38">
                  <c:v>Tanzania</c:v>
                </c:pt>
                <c:pt idx="39">
                  <c:v>Yemen</c:v>
                </c:pt>
                <c:pt idx="40">
                  <c:v>Haiti</c:v>
                </c:pt>
                <c:pt idx="41">
                  <c:v>Brazil</c:v>
                </c:pt>
                <c:pt idx="42">
                  <c:v>Nigeria</c:v>
                </c:pt>
                <c:pt idx="43">
                  <c:v>Senegal</c:v>
                </c:pt>
                <c:pt idx="44">
                  <c:v>Venezuela</c:v>
                </c:pt>
                <c:pt idx="45">
                  <c:v>Nicaragua</c:v>
                </c:pt>
                <c:pt idx="46">
                  <c:v>Ukraine</c:v>
                </c:pt>
              </c:strCache>
            </c:strRef>
          </c:cat>
          <c:val>
            <c:numRef>
              <c:f>'psd (29)'!$O$77:$O$123</c:f>
              <c:numCache>
                <c:formatCode>_(* #,##0_);_(* \(#,##0\);_(* "-"??_);_(@_)</c:formatCode>
                <c:ptCount val="47"/>
                <c:pt idx="0">
                  <c:v>5591300</c:v>
                </c:pt>
                <c:pt idx="1">
                  <c:v>708400</c:v>
                </c:pt>
                <c:pt idx="2">
                  <c:v>464400</c:v>
                </c:pt>
                <c:pt idx="3">
                  <c:v>223800</c:v>
                </c:pt>
                <c:pt idx="4">
                  <c:v>137500</c:v>
                </c:pt>
                <c:pt idx="5">
                  <c:v>114700</c:v>
                </c:pt>
                <c:pt idx="6">
                  <c:v>84000</c:v>
                </c:pt>
                <c:pt idx="7">
                  <c:v>82300</c:v>
                </c:pt>
                <c:pt idx="8">
                  <c:v>74100</c:v>
                </c:pt>
                <c:pt idx="9">
                  <c:v>69400</c:v>
                </c:pt>
                <c:pt idx="10">
                  <c:v>52000</c:v>
                </c:pt>
                <c:pt idx="11">
                  <c:v>47100</c:v>
                </c:pt>
                <c:pt idx="12">
                  <c:v>39100</c:v>
                </c:pt>
                <c:pt idx="13">
                  <c:v>38900</c:v>
                </c:pt>
                <c:pt idx="14">
                  <c:v>36100</c:v>
                </c:pt>
                <c:pt idx="15">
                  <c:v>36000</c:v>
                </c:pt>
                <c:pt idx="16">
                  <c:v>32200.000000000004</c:v>
                </c:pt>
                <c:pt idx="17">
                  <c:v>31000</c:v>
                </c:pt>
                <c:pt idx="18">
                  <c:v>26100</c:v>
                </c:pt>
                <c:pt idx="19">
                  <c:v>25000</c:v>
                </c:pt>
                <c:pt idx="20">
                  <c:v>25000</c:v>
                </c:pt>
                <c:pt idx="21">
                  <c:v>21500</c:v>
                </c:pt>
                <c:pt idx="22">
                  <c:v>19500</c:v>
                </c:pt>
                <c:pt idx="23">
                  <c:v>16500</c:v>
                </c:pt>
                <c:pt idx="24">
                  <c:v>15400</c:v>
                </c:pt>
                <c:pt idx="25">
                  <c:v>15300</c:v>
                </c:pt>
                <c:pt idx="26">
                  <c:v>12000</c:v>
                </c:pt>
                <c:pt idx="27">
                  <c:v>10700</c:v>
                </c:pt>
                <c:pt idx="28">
                  <c:v>7900</c:v>
                </c:pt>
                <c:pt idx="29">
                  <c:v>6300</c:v>
                </c:pt>
                <c:pt idx="30">
                  <c:v>6000</c:v>
                </c:pt>
                <c:pt idx="31">
                  <c:v>4400</c:v>
                </c:pt>
                <c:pt idx="32">
                  <c:v>2900</c:v>
                </c:pt>
                <c:pt idx="33">
                  <c:v>2200</c:v>
                </c:pt>
                <c:pt idx="34">
                  <c:v>2100</c:v>
                </c:pt>
                <c:pt idx="35">
                  <c:v>2000</c:v>
                </c:pt>
                <c:pt idx="36">
                  <c:v>1700</c:v>
                </c:pt>
                <c:pt idx="37">
                  <c:v>1300</c:v>
                </c:pt>
                <c:pt idx="38">
                  <c:v>1100</c:v>
                </c:pt>
                <c:pt idx="39">
                  <c:v>1100</c:v>
                </c:pt>
                <c:pt idx="40">
                  <c:v>1000</c:v>
                </c:pt>
                <c:pt idx="41">
                  <c:v>700</c:v>
                </c:pt>
                <c:pt idx="42">
                  <c:v>600</c:v>
                </c:pt>
                <c:pt idx="43">
                  <c:v>600</c:v>
                </c:pt>
                <c:pt idx="44">
                  <c:v>300</c:v>
                </c:pt>
                <c:pt idx="45">
                  <c:v>100</c:v>
                </c:pt>
                <c:pt idx="46">
                  <c:v>100</c:v>
                </c:pt>
              </c:numCache>
            </c:numRef>
          </c:val>
          <c:extLst>
            <c:ext xmlns:c16="http://schemas.microsoft.com/office/drawing/2014/chart" uri="{C3380CC4-5D6E-409C-BE32-E72D297353CC}">
              <c16:uniqueId val="{00000002-C2F8-40B1-BB9D-036E9F6090D7}"/>
            </c:ext>
          </c:extLst>
        </c:ser>
        <c:dLbls>
          <c:showLegendKey val="0"/>
          <c:showVal val="0"/>
          <c:showCatName val="0"/>
          <c:showSerName val="0"/>
          <c:showPercent val="0"/>
          <c:showBubbleSize val="0"/>
        </c:dLbls>
        <c:gapWidth val="150"/>
        <c:axId val="113409408"/>
        <c:axId val="114037888"/>
      </c:barChart>
      <c:catAx>
        <c:axId val="113409408"/>
        <c:scaling>
          <c:orientation val="minMax"/>
        </c:scaling>
        <c:delete val="0"/>
        <c:axPos val="b"/>
        <c:numFmt formatCode="General" sourceLinked="0"/>
        <c:majorTickMark val="out"/>
        <c:minorTickMark val="none"/>
        <c:tickLblPos val="nextTo"/>
        <c:crossAx val="114037888"/>
        <c:crosses val="autoZero"/>
        <c:auto val="1"/>
        <c:lblAlgn val="ctr"/>
        <c:lblOffset val="100"/>
        <c:noMultiLvlLbl val="0"/>
      </c:catAx>
      <c:valAx>
        <c:axId val="114037888"/>
        <c:scaling>
          <c:orientation val="minMax"/>
        </c:scaling>
        <c:delete val="0"/>
        <c:axPos val="l"/>
        <c:majorGridlines/>
        <c:numFmt formatCode="_(* #,##0_);_(* \(#,##0\);_(* &quot;-&quot;??_);_(@_)" sourceLinked="1"/>
        <c:majorTickMark val="out"/>
        <c:minorTickMark val="none"/>
        <c:tickLblPos val="nextTo"/>
        <c:crossAx val="113409408"/>
        <c:crosses val="autoZero"/>
        <c:crossBetween val="between"/>
      </c:valAx>
    </c:plotArea>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2022</a:t>
            </a:r>
            <a:r>
              <a:rPr lang="en-US" baseline="0"/>
              <a:t> Prospective Plantings NASS Data</a:t>
            </a:r>
            <a:endParaRPr lang="en-US"/>
          </a:p>
        </c:rich>
      </c:tx>
      <c:overlay val="0"/>
    </c:title>
    <c:autoTitleDeleted val="0"/>
    <c:plotArea>
      <c:layout>
        <c:manualLayout>
          <c:layoutTarget val="inner"/>
          <c:xMode val="edge"/>
          <c:yMode val="edge"/>
          <c:x val="9.243865770763765E-2"/>
          <c:y val="0.12774000927479692"/>
          <c:w val="0.89239221691337611"/>
          <c:h val="0.7962076120266387"/>
        </c:manualLayout>
      </c:layout>
      <c:barChart>
        <c:barDir val="col"/>
        <c:grouping val="clustered"/>
        <c:varyColors val="0"/>
        <c:ser>
          <c:idx val="0"/>
          <c:order val="0"/>
          <c:tx>
            <c:strRef>
              <c:f>Sheet1!$B$6</c:f>
              <c:strCache>
                <c:ptCount val="1"/>
                <c:pt idx="0">
                  <c:v>Corn</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Sheet1!$C$6:$F$6</c:f>
              <c:numCache>
                <c:formatCode>General</c:formatCode>
                <c:ptCount val="4"/>
                <c:pt idx="0">
                  <c:v>89.7</c:v>
                </c:pt>
                <c:pt idx="1">
                  <c:v>90.7</c:v>
                </c:pt>
                <c:pt idx="2">
                  <c:v>93.4</c:v>
                </c:pt>
                <c:pt idx="3" formatCode="0.00">
                  <c:v>89.490000000000023</c:v>
                </c:pt>
              </c:numCache>
            </c:numRef>
          </c:val>
          <c:extLst>
            <c:ext xmlns:c16="http://schemas.microsoft.com/office/drawing/2014/chart" uri="{C3380CC4-5D6E-409C-BE32-E72D297353CC}">
              <c16:uniqueId val="{00000000-8674-48C5-A564-A8763FA264FE}"/>
            </c:ext>
          </c:extLst>
        </c:ser>
        <c:ser>
          <c:idx val="1"/>
          <c:order val="1"/>
          <c:tx>
            <c:strRef>
              <c:f>Sheet1!$B$7</c:f>
              <c:strCache>
                <c:ptCount val="1"/>
                <c:pt idx="0">
                  <c:v>Soybeans</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Sheet1!$C$7:$F$7</c:f>
              <c:numCache>
                <c:formatCode>General</c:formatCode>
                <c:ptCount val="4"/>
                <c:pt idx="0">
                  <c:v>76.099999999999994</c:v>
                </c:pt>
                <c:pt idx="1">
                  <c:v>83.4</c:v>
                </c:pt>
                <c:pt idx="2">
                  <c:v>87.2</c:v>
                </c:pt>
                <c:pt idx="3" formatCode="0.00">
                  <c:v>90.955000000000013</c:v>
                </c:pt>
              </c:numCache>
            </c:numRef>
          </c:val>
          <c:extLst>
            <c:ext xmlns:c16="http://schemas.microsoft.com/office/drawing/2014/chart" uri="{C3380CC4-5D6E-409C-BE32-E72D297353CC}">
              <c16:uniqueId val="{00000001-8674-48C5-A564-A8763FA264FE}"/>
            </c:ext>
          </c:extLst>
        </c:ser>
        <c:ser>
          <c:idx val="2"/>
          <c:order val="2"/>
          <c:tx>
            <c:strRef>
              <c:f>Sheet1!$B$8</c:f>
              <c:strCache>
                <c:ptCount val="1"/>
                <c:pt idx="0">
                  <c:v>Sorghum</c:v>
                </c:pt>
              </c:strCache>
            </c:strRef>
          </c:tx>
          <c:invertIfNegative val="0"/>
          <c:dLbls>
            <c:dLbl>
              <c:idx val="3"/>
              <c:layout>
                <c:manualLayout>
                  <c:x val="-1.3888888888888894E-3"/>
                  <c:y val="-2.77777777777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74-48C5-A564-A8763FA264FE}"/>
                </c:ext>
              </c:extLst>
            </c:dLbl>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Sheet1!$C$8:$F$8</c:f>
              <c:numCache>
                <c:formatCode>General</c:formatCode>
                <c:ptCount val="4"/>
                <c:pt idx="0">
                  <c:v>5.3</c:v>
                </c:pt>
                <c:pt idx="1">
                  <c:v>5.9</c:v>
                </c:pt>
                <c:pt idx="2">
                  <c:v>7.3</c:v>
                </c:pt>
                <c:pt idx="3" formatCode="0.00">
                  <c:v>6.2050000000000001</c:v>
                </c:pt>
              </c:numCache>
            </c:numRef>
          </c:val>
          <c:extLst>
            <c:ext xmlns:c16="http://schemas.microsoft.com/office/drawing/2014/chart" uri="{C3380CC4-5D6E-409C-BE32-E72D297353CC}">
              <c16:uniqueId val="{00000003-8674-48C5-A564-A8763FA264FE}"/>
            </c:ext>
          </c:extLst>
        </c:ser>
        <c:ser>
          <c:idx val="3"/>
          <c:order val="3"/>
          <c:tx>
            <c:strRef>
              <c:f>Sheet1!$B$9</c:f>
              <c:strCache>
                <c:ptCount val="1"/>
                <c:pt idx="0">
                  <c:v>Cotton</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Sheet1!$C$9:$F$9</c:f>
              <c:numCache>
                <c:formatCode>General</c:formatCode>
                <c:ptCount val="4"/>
                <c:pt idx="0">
                  <c:v>13.7</c:v>
                </c:pt>
                <c:pt idx="1">
                  <c:v>12.1</c:v>
                </c:pt>
                <c:pt idx="2">
                  <c:v>11.2</c:v>
                </c:pt>
                <c:pt idx="3" formatCode="0.00">
                  <c:v>12.233999999999998</c:v>
                </c:pt>
              </c:numCache>
            </c:numRef>
          </c:val>
          <c:extLst>
            <c:ext xmlns:c16="http://schemas.microsoft.com/office/drawing/2014/chart" uri="{C3380CC4-5D6E-409C-BE32-E72D297353CC}">
              <c16:uniqueId val="{00000004-8674-48C5-A564-A8763FA264FE}"/>
            </c:ext>
          </c:extLst>
        </c:ser>
        <c:dLbls>
          <c:showLegendKey val="0"/>
          <c:showVal val="0"/>
          <c:showCatName val="0"/>
          <c:showSerName val="0"/>
          <c:showPercent val="0"/>
          <c:showBubbleSize val="0"/>
        </c:dLbls>
        <c:gapWidth val="150"/>
        <c:axId val="114087808"/>
        <c:axId val="114089344"/>
      </c:barChart>
      <c:catAx>
        <c:axId val="114087808"/>
        <c:scaling>
          <c:orientation val="minMax"/>
        </c:scaling>
        <c:delete val="0"/>
        <c:axPos val="b"/>
        <c:numFmt formatCode="General" sourceLinked="1"/>
        <c:majorTickMark val="none"/>
        <c:minorTickMark val="none"/>
        <c:tickLblPos val="nextTo"/>
        <c:crossAx val="114089344"/>
        <c:crosses val="autoZero"/>
        <c:auto val="1"/>
        <c:lblAlgn val="ctr"/>
        <c:lblOffset val="100"/>
        <c:noMultiLvlLbl val="0"/>
      </c:catAx>
      <c:valAx>
        <c:axId val="114089344"/>
        <c:scaling>
          <c:orientation val="minMax"/>
        </c:scaling>
        <c:delete val="0"/>
        <c:axPos val="l"/>
        <c:majorGridlines/>
        <c:title>
          <c:tx>
            <c:rich>
              <a:bodyPr/>
              <a:lstStyle/>
              <a:p>
                <a:pPr>
                  <a:defRPr/>
                </a:pPr>
                <a:r>
                  <a:rPr lang="en-US"/>
                  <a:t>Million Acres</a:t>
                </a:r>
              </a:p>
            </c:rich>
          </c:tx>
          <c:overlay val="0"/>
        </c:title>
        <c:numFmt formatCode="General" sourceLinked="1"/>
        <c:majorTickMark val="none"/>
        <c:minorTickMark val="none"/>
        <c:tickLblPos val="nextTo"/>
        <c:crossAx val="114087808"/>
        <c:crosses val="autoZero"/>
        <c:crossBetween val="between"/>
      </c:valAx>
    </c:plotArea>
    <c:legend>
      <c:legendPos val="r"/>
      <c:layout>
        <c:manualLayout>
          <c:xMode val="edge"/>
          <c:yMode val="edge"/>
          <c:x val="0.88210327986366077"/>
          <c:y val="0.13971358088435706"/>
          <c:w val="9.841390044097835E-2"/>
          <c:h val="0.21958607633062271"/>
        </c:manualLayout>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2022</a:t>
            </a:r>
            <a:r>
              <a:rPr lang="en-US" baseline="0"/>
              <a:t> Prospective Plantings NASS Data</a:t>
            </a:r>
            <a:endParaRPr lang="en-US"/>
          </a:p>
        </c:rich>
      </c:tx>
      <c:overlay val="0"/>
    </c:title>
    <c:autoTitleDeleted val="0"/>
    <c:plotArea>
      <c:layout>
        <c:manualLayout>
          <c:layoutTarget val="inner"/>
          <c:xMode val="edge"/>
          <c:yMode val="edge"/>
          <c:x val="9.691092014135852E-2"/>
          <c:y val="0.12774000927479692"/>
          <c:w val="0.88559972777047924"/>
          <c:h val="0.7962076120266387"/>
        </c:manualLayout>
      </c:layout>
      <c:barChart>
        <c:barDir val="col"/>
        <c:grouping val="clustered"/>
        <c:varyColors val="0"/>
        <c:ser>
          <c:idx val="0"/>
          <c:order val="0"/>
          <c:tx>
            <c:strRef>
              <c:f>Sheet1!$B$49</c:f>
              <c:strCache>
                <c:ptCount val="1"/>
                <c:pt idx="0">
                  <c:v>Kansas </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Sheet1!$C$49:$F$49</c:f>
              <c:numCache>
                <c:formatCode>0.00</c:formatCode>
                <c:ptCount val="4"/>
                <c:pt idx="0">
                  <c:v>2.6</c:v>
                </c:pt>
                <c:pt idx="1">
                  <c:v>3</c:v>
                </c:pt>
                <c:pt idx="2">
                  <c:v>3.6</c:v>
                </c:pt>
                <c:pt idx="3">
                  <c:v>3.1</c:v>
                </c:pt>
              </c:numCache>
            </c:numRef>
          </c:val>
          <c:extLst>
            <c:ext xmlns:c16="http://schemas.microsoft.com/office/drawing/2014/chart" uri="{C3380CC4-5D6E-409C-BE32-E72D297353CC}">
              <c16:uniqueId val="{00000000-9EAF-453C-995C-026026F51D3D}"/>
            </c:ext>
          </c:extLst>
        </c:ser>
        <c:ser>
          <c:idx val="1"/>
          <c:order val="1"/>
          <c:tx>
            <c:strRef>
              <c:f>Sheet1!$B$50</c:f>
              <c:strCache>
                <c:ptCount val="1"/>
                <c:pt idx="0">
                  <c:v>Texas</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Sheet1!$C$50:$F$50</c:f>
              <c:numCache>
                <c:formatCode>0.00</c:formatCode>
                <c:ptCount val="4"/>
                <c:pt idx="0">
                  <c:v>1.55</c:v>
                </c:pt>
                <c:pt idx="1">
                  <c:v>1.8</c:v>
                </c:pt>
                <c:pt idx="2">
                  <c:v>2.15</c:v>
                </c:pt>
                <c:pt idx="3">
                  <c:v>1.7</c:v>
                </c:pt>
              </c:numCache>
            </c:numRef>
          </c:val>
          <c:extLst>
            <c:ext xmlns:c16="http://schemas.microsoft.com/office/drawing/2014/chart" uri="{C3380CC4-5D6E-409C-BE32-E72D297353CC}">
              <c16:uniqueId val="{00000001-9EAF-453C-995C-026026F51D3D}"/>
            </c:ext>
          </c:extLst>
        </c:ser>
        <c:ser>
          <c:idx val="2"/>
          <c:order val="2"/>
          <c:tx>
            <c:strRef>
              <c:f>Sheet1!$B$51</c:f>
              <c:strCache>
                <c:ptCount val="1"/>
                <c:pt idx="0">
                  <c:v>Colorado</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Sheet1!$C$51:$F$51</c:f>
              <c:numCache>
                <c:formatCode>0.00</c:formatCode>
                <c:ptCount val="4"/>
                <c:pt idx="0">
                  <c:v>0.36500000000000021</c:v>
                </c:pt>
                <c:pt idx="1">
                  <c:v>0.37000000000000016</c:v>
                </c:pt>
                <c:pt idx="2">
                  <c:v>0.49500000000000016</c:v>
                </c:pt>
                <c:pt idx="3">
                  <c:v>0.46500000000000002</c:v>
                </c:pt>
              </c:numCache>
            </c:numRef>
          </c:val>
          <c:extLst>
            <c:ext xmlns:c16="http://schemas.microsoft.com/office/drawing/2014/chart" uri="{C3380CC4-5D6E-409C-BE32-E72D297353CC}">
              <c16:uniqueId val="{00000002-9EAF-453C-995C-026026F51D3D}"/>
            </c:ext>
          </c:extLst>
        </c:ser>
        <c:ser>
          <c:idx val="3"/>
          <c:order val="3"/>
          <c:tx>
            <c:strRef>
              <c:f>Sheet1!$B$52</c:f>
              <c:strCache>
                <c:ptCount val="1"/>
                <c:pt idx="0">
                  <c:v>Oklahoma</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Sheet1!$C$52:$F$52</c:f>
              <c:numCache>
                <c:formatCode>0.00</c:formatCode>
                <c:ptCount val="4"/>
                <c:pt idx="0">
                  <c:v>0.30000000000000016</c:v>
                </c:pt>
                <c:pt idx="1">
                  <c:v>0.30500000000000022</c:v>
                </c:pt>
                <c:pt idx="2">
                  <c:v>0.43000000000000016</c:v>
                </c:pt>
                <c:pt idx="3">
                  <c:v>0.42000000000000015</c:v>
                </c:pt>
              </c:numCache>
            </c:numRef>
          </c:val>
          <c:extLst>
            <c:ext xmlns:c16="http://schemas.microsoft.com/office/drawing/2014/chart" uri="{C3380CC4-5D6E-409C-BE32-E72D297353CC}">
              <c16:uniqueId val="{00000003-9EAF-453C-995C-026026F51D3D}"/>
            </c:ext>
          </c:extLst>
        </c:ser>
        <c:ser>
          <c:idx val="4"/>
          <c:order val="4"/>
          <c:tx>
            <c:strRef>
              <c:f>Sheet1!$B$53</c:f>
              <c:strCache>
                <c:ptCount val="1"/>
                <c:pt idx="0">
                  <c:v>South Dakota</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Sheet1!$C$53:$F$53</c:f>
              <c:numCache>
                <c:formatCode>0.00</c:formatCode>
                <c:ptCount val="4"/>
                <c:pt idx="0">
                  <c:v>0.25</c:v>
                </c:pt>
                <c:pt idx="1">
                  <c:v>0.21000000000000008</c:v>
                </c:pt>
                <c:pt idx="2">
                  <c:v>0.31000000000000016</c:v>
                </c:pt>
                <c:pt idx="3">
                  <c:v>0.24500000000000008</c:v>
                </c:pt>
              </c:numCache>
            </c:numRef>
          </c:val>
          <c:extLst>
            <c:ext xmlns:c16="http://schemas.microsoft.com/office/drawing/2014/chart" uri="{C3380CC4-5D6E-409C-BE32-E72D297353CC}">
              <c16:uniqueId val="{00000004-9EAF-453C-995C-026026F51D3D}"/>
            </c:ext>
          </c:extLst>
        </c:ser>
        <c:ser>
          <c:idx val="5"/>
          <c:order val="5"/>
          <c:tx>
            <c:strRef>
              <c:f>Sheet1!$B$54</c:f>
              <c:strCache>
                <c:ptCount val="1"/>
                <c:pt idx="0">
                  <c:v>Nebraska</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Sheet1!$C$5:$F$5</c:f>
              <c:strCache>
                <c:ptCount val="4"/>
                <c:pt idx="0">
                  <c:v>2019</c:v>
                </c:pt>
                <c:pt idx="1">
                  <c:v>2020</c:v>
                </c:pt>
                <c:pt idx="2">
                  <c:v>2021</c:v>
                </c:pt>
                <c:pt idx="3">
                  <c:v>March 31st Report</c:v>
                </c:pt>
              </c:strCache>
            </c:strRef>
          </c:cat>
          <c:val>
            <c:numRef>
              <c:f>Sheet1!$C$54:$F$54</c:f>
              <c:numCache>
                <c:formatCode>0.00</c:formatCode>
                <c:ptCount val="4"/>
                <c:pt idx="0">
                  <c:v>0.2</c:v>
                </c:pt>
                <c:pt idx="1">
                  <c:v>0.19500000000000001</c:v>
                </c:pt>
                <c:pt idx="2">
                  <c:v>0.32000000000000017</c:v>
                </c:pt>
                <c:pt idx="3">
                  <c:v>0.27500000000000002</c:v>
                </c:pt>
              </c:numCache>
            </c:numRef>
          </c:val>
          <c:extLst>
            <c:ext xmlns:c16="http://schemas.microsoft.com/office/drawing/2014/chart" uri="{C3380CC4-5D6E-409C-BE32-E72D297353CC}">
              <c16:uniqueId val="{00000005-9EAF-453C-995C-026026F51D3D}"/>
            </c:ext>
          </c:extLst>
        </c:ser>
        <c:dLbls>
          <c:showLegendKey val="0"/>
          <c:showVal val="0"/>
          <c:showCatName val="0"/>
          <c:showSerName val="0"/>
          <c:showPercent val="0"/>
          <c:showBubbleSize val="0"/>
        </c:dLbls>
        <c:gapWidth val="150"/>
        <c:axId val="114263552"/>
        <c:axId val="114265088"/>
      </c:barChart>
      <c:catAx>
        <c:axId val="114263552"/>
        <c:scaling>
          <c:orientation val="minMax"/>
        </c:scaling>
        <c:delete val="0"/>
        <c:axPos val="b"/>
        <c:numFmt formatCode="General" sourceLinked="1"/>
        <c:majorTickMark val="none"/>
        <c:minorTickMark val="none"/>
        <c:tickLblPos val="nextTo"/>
        <c:crossAx val="114265088"/>
        <c:crosses val="autoZero"/>
        <c:auto val="1"/>
        <c:lblAlgn val="ctr"/>
        <c:lblOffset val="100"/>
        <c:noMultiLvlLbl val="0"/>
      </c:catAx>
      <c:valAx>
        <c:axId val="114265088"/>
        <c:scaling>
          <c:orientation val="minMax"/>
        </c:scaling>
        <c:delete val="0"/>
        <c:axPos val="l"/>
        <c:majorGridlines/>
        <c:title>
          <c:tx>
            <c:rich>
              <a:bodyPr/>
              <a:lstStyle/>
              <a:p>
                <a:pPr>
                  <a:defRPr/>
                </a:pPr>
                <a:r>
                  <a:rPr lang="en-US"/>
                  <a:t>Million Acres</a:t>
                </a:r>
              </a:p>
            </c:rich>
          </c:tx>
          <c:overlay val="0"/>
        </c:title>
        <c:numFmt formatCode="0.00" sourceLinked="1"/>
        <c:majorTickMark val="none"/>
        <c:minorTickMark val="none"/>
        <c:tickLblPos val="nextTo"/>
        <c:crossAx val="114263552"/>
        <c:crosses val="autoZero"/>
        <c:crossBetween val="between"/>
      </c:valAx>
    </c:plotArea>
    <c:legend>
      <c:legendPos val="r"/>
      <c:layout>
        <c:manualLayout>
          <c:xMode val="edge"/>
          <c:yMode val="edge"/>
          <c:x val="0.60702357741945512"/>
          <c:y val="0.11517528888123998"/>
          <c:w val="0.37880709916573996"/>
          <c:h val="0.11079987952325648"/>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522118328958882E-2"/>
          <c:y val="0.19505678309679611"/>
          <c:w val="0.92471607064741912"/>
          <c:h val="0.68067115381769794"/>
        </c:manualLayout>
      </c:layout>
      <c:barChart>
        <c:barDir val="col"/>
        <c:grouping val="clustered"/>
        <c:varyColors val="0"/>
        <c:ser>
          <c:idx val="3"/>
          <c:order val="0"/>
          <c:tx>
            <c:strRef>
              <c:f>'Annual Avg Data'!$C$8</c:f>
              <c:strCache>
                <c:ptCount val="1"/>
                <c:pt idx="0">
                  <c:v>BNFM (%)</c:v>
                </c:pt>
              </c:strCache>
            </c:strRef>
          </c:tx>
          <c:spPr>
            <a:solidFill>
              <a:srgbClr val="D18316"/>
            </a:solidFill>
            <a:ln>
              <a:noFill/>
            </a:ln>
            <a:effectLst/>
            <a:scene3d>
              <a:camera prst="orthographicFront"/>
              <a:lightRig rig="threePt" dir="t">
                <a:rot lat="0" lon="0" rev="1200000"/>
              </a:lightRig>
            </a:scene3d>
            <a:sp3d/>
          </c:spPr>
          <c:invertIfNegative val="0"/>
          <c:dLbls>
            <c:spPr>
              <a:noFill/>
              <a:ln>
                <a:noFill/>
              </a:ln>
              <a:effectLst/>
            </c:spPr>
            <c:txPr>
              <a:bodyPr wrap="square" lIns="38100" tIns="19050" rIns="38100" bIns="19050" anchor="ctr">
                <a:spAutoFit/>
              </a:bodyPr>
              <a:lstStyle/>
              <a:p>
                <a:pPr>
                  <a:defRPr sz="2200">
                    <a:latin typeface="Arial Narrow" panose="020B0606020202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'Annual Avg Data'!$D$4:$F$4</c:f>
              <c:strCache>
                <c:ptCount val="3"/>
                <c:pt idx="0">
                  <c:v>MY19/20</c:v>
                </c:pt>
                <c:pt idx="1">
                  <c:v>MY20/21</c:v>
                </c:pt>
                <c:pt idx="2">
                  <c:v>MY21/22</c:v>
                </c:pt>
              </c:strCache>
            </c:strRef>
          </c:cat>
          <c:val>
            <c:numRef>
              <c:f>'Annual Avg Data'!$D$8:$F$8</c:f>
              <c:numCache>
                <c:formatCode>0.0</c:formatCode>
                <c:ptCount val="3"/>
                <c:pt idx="0">
                  <c:v>1.7</c:v>
                </c:pt>
                <c:pt idx="1">
                  <c:v>1.6</c:v>
                </c:pt>
                <c:pt idx="2">
                  <c:v>1.5</c:v>
                </c:pt>
              </c:numCache>
            </c:numRef>
          </c:val>
          <c:extLst>
            <c:ext xmlns:c16="http://schemas.microsoft.com/office/drawing/2014/chart" uri="{C3380CC4-5D6E-409C-BE32-E72D297353CC}">
              <c16:uniqueId val="{00000000-30D7-4275-849B-2BD7D29A46FA}"/>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22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max val="1.8"/>
          <c:min val="1.4"/>
        </c:scaling>
        <c:delete val="1"/>
        <c:axPos val="l"/>
        <c:numFmt formatCode="0.0" sourceLinked="1"/>
        <c:majorTickMark val="out"/>
        <c:minorTickMark val="none"/>
        <c:tickLblPos val="nextTo"/>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522118328958882E-2"/>
          <c:y val="0.19505678309679611"/>
          <c:w val="0.92471607064741912"/>
          <c:h val="0.68067115381769794"/>
        </c:manualLayout>
      </c:layout>
      <c:barChart>
        <c:barDir val="col"/>
        <c:grouping val="clustered"/>
        <c:varyColors val="0"/>
        <c:ser>
          <c:idx val="3"/>
          <c:order val="0"/>
          <c:tx>
            <c:strRef>
              <c:f>'Annual Avg Data'!$C$9</c:f>
              <c:strCache>
                <c:ptCount val="1"/>
                <c:pt idx="0">
                  <c:v>Foreign Material (%)</c:v>
                </c:pt>
              </c:strCache>
            </c:strRef>
          </c:tx>
          <c:spPr>
            <a:solidFill>
              <a:srgbClr val="D18316"/>
            </a:solidFill>
            <a:ln>
              <a:noFill/>
            </a:ln>
            <a:effectLst/>
            <a:scene3d>
              <a:camera prst="orthographicFront"/>
              <a:lightRig rig="threePt" dir="t">
                <a:rot lat="0" lon="0" rev="1200000"/>
              </a:lightRig>
            </a:scene3d>
            <a:sp3d/>
          </c:spPr>
          <c:invertIfNegative val="0"/>
          <c:dLbls>
            <c:spPr>
              <a:noFill/>
              <a:ln>
                <a:noFill/>
              </a:ln>
              <a:effectLst/>
            </c:spPr>
            <c:txPr>
              <a:bodyPr wrap="square" lIns="38100" tIns="19050" rIns="38100" bIns="19050" anchor="ctr">
                <a:spAutoFit/>
              </a:bodyPr>
              <a:lstStyle/>
              <a:p>
                <a:pPr>
                  <a:defRPr sz="2200">
                    <a:latin typeface="Arial Narrow" panose="020B0606020202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'Annual Avg Data'!$D$4:$F$4</c:f>
              <c:strCache>
                <c:ptCount val="3"/>
                <c:pt idx="0">
                  <c:v>MY19/20</c:v>
                </c:pt>
                <c:pt idx="1">
                  <c:v>MY20/21</c:v>
                </c:pt>
                <c:pt idx="2">
                  <c:v>MY21/22</c:v>
                </c:pt>
              </c:strCache>
            </c:strRef>
          </c:cat>
          <c:val>
            <c:numRef>
              <c:f>'Annual Avg Data'!$D$9:$F$9</c:f>
              <c:numCache>
                <c:formatCode>0.0</c:formatCode>
                <c:ptCount val="3"/>
                <c:pt idx="0">
                  <c:v>0.5</c:v>
                </c:pt>
                <c:pt idx="1">
                  <c:v>0.6</c:v>
                </c:pt>
                <c:pt idx="2">
                  <c:v>0.7</c:v>
                </c:pt>
              </c:numCache>
            </c:numRef>
          </c:val>
          <c:extLst>
            <c:ext xmlns:c16="http://schemas.microsoft.com/office/drawing/2014/chart" uri="{C3380CC4-5D6E-409C-BE32-E72D297353CC}">
              <c16:uniqueId val="{00000000-E919-41D3-A61E-6232BE58AC32}"/>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22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max val="0.9"/>
        </c:scaling>
        <c:delete val="1"/>
        <c:axPos val="l"/>
        <c:numFmt formatCode="0.0" sourceLinked="1"/>
        <c:majorTickMark val="out"/>
        <c:minorTickMark val="none"/>
        <c:tickLblPos val="nextTo"/>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522118328958882E-2"/>
          <c:y val="0.19505678309679611"/>
          <c:w val="0.92471607064741912"/>
          <c:h val="0.68067115381769794"/>
        </c:manualLayout>
      </c:layout>
      <c:barChart>
        <c:barDir val="col"/>
        <c:grouping val="clustered"/>
        <c:varyColors val="0"/>
        <c:ser>
          <c:idx val="3"/>
          <c:order val="0"/>
          <c:tx>
            <c:strRef>
              <c:f>'Annual Avg Data'!$C$10</c:f>
              <c:strCache>
                <c:ptCount val="1"/>
                <c:pt idx="0">
                  <c:v>Total Damage (%)</c:v>
                </c:pt>
              </c:strCache>
            </c:strRef>
          </c:tx>
          <c:spPr>
            <a:solidFill>
              <a:srgbClr val="D18316"/>
            </a:solidFill>
            <a:ln>
              <a:noFill/>
            </a:ln>
            <a:effectLst/>
            <a:scene3d>
              <a:camera prst="orthographicFront"/>
              <a:lightRig rig="threePt" dir="t">
                <a:rot lat="0" lon="0" rev="1200000"/>
              </a:lightRig>
            </a:scene3d>
            <a:sp3d/>
          </c:spPr>
          <c:invertIfNegative val="0"/>
          <c:dLbls>
            <c:spPr>
              <a:noFill/>
              <a:ln>
                <a:noFill/>
              </a:ln>
              <a:effectLst/>
            </c:spPr>
            <c:txPr>
              <a:bodyPr wrap="square" lIns="38100" tIns="19050" rIns="38100" bIns="19050" anchor="ctr">
                <a:spAutoFit/>
              </a:bodyPr>
              <a:lstStyle/>
              <a:p>
                <a:pPr>
                  <a:defRPr sz="2200">
                    <a:latin typeface="Arial Narrow" panose="020B0606020202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'Annual Avg Data'!$D$4:$F$4</c:f>
              <c:strCache>
                <c:ptCount val="3"/>
                <c:pt idx="0">
                  <c:v>MY19/20</c:v>
                </c:pt>
                <c:pt idx="1">
                  <c:v>MY20/21</c:v>
                </c:pt>
                <c:pt idx="2">
                  <c:v>MY21/22</c:v>
                </c:pt>
              </c:strCache>
            </c:strRef>
          </c:cat>
          <c:val>
            <c:numRef>
              <c:f>'Annual Avg Data'!$D$10:$F$10</c:f>
              <c:numCache>
                <c:formatCode>0.0</c:formatCode>
                <c:ptCount val="3"/>
                <c:pt idx="0">
                  <c:v>0.2</c:v>
                </c:pt>
                <c:pt idx="1">
                  <c:v>0</c:v>
                </c:pt>
                <c:pt idx="2">
                  <c:v>0</c:v>
                </c:pt>
              </c:numCache>
            </c:numRef>
          </c:val>
          <c:extLst>
            <c:ext xmlns:c16="http://schemas.microsoft.com/office/drawing/2014/chart" uri="{C3380CC4-5D6E-409C-BE32-E72D297353CC}">
              <c16:uniqueId val="{00000000-BF28-4860-A3C2-E15929028B0B}"/>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22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max val="0.5"/>
        </c:scaling>
        <c:delete val="1"/>
        <c:axPos val="l"/>
        <c:numFmt formatCode="0.0" sourceLinked="1"/>
        <c:majorTickMark val="out"/>
        <c:minorTickMark val="none"/>
        <c:tickLblPos val="nextTo"/>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522118328958882E-2"/>
          <c:y val="0.41731284219061182"/>
          <c:w val="0.92471607064741912"/>
          <c:h val="0.45841509472388237"/>
        </c:manualLayout>
      </c:layout>
      <c:barChart>
        <c:barDir val="col"/>
        <c:grouping val="clustered"/>
        <c:varyColors val="0"/>
        <c:ser>
          <c:idx val="4"/>
          <c:order val="0"/>
          <c:tx>
            <c:strRef>
              <c:f>'Tannins Data'!$M$8</c:f>
              <c:strCache>
                <c:ptCount val="1"/>
                <c:pt idx="0">
                  <c:v>MY19/20</c:v>
                </c:pt>
              </c:strCache>
            </c:strRef>
          </c:tx>
          <c:spPr>
            <a:solidFill>
              <a:srgbClr val="F1BD77"/>
            </a:solidFill>
            <a:ln>
              <a:noFill/>
            </a:ln>
            <a:effectLst/>
            <a:scene3d>
              <a:camera prst="orthographicFront"/>
              <a:lightRig rig="threePt" dir="t"/>
            </a:scene3d>
            <a:sp3d/>
          </c:spPr>
          <c:invertIfNegative val="0"/>
          <c:dLbls>
            <c:numFmt formatCode="#,##0.0" sourceLinked="0"/>
            <c:spPr>
              <a:noFill/>
              <a:ln>
                <a:noFill/>
              </a:ln>
              <a:effectLst/>
            </c:spPr>
            <c:txPr>
              <a:bodyPr rot="0" vert="horz" anchorCtr="0"/>
              <a:lstStyle/>
              <a:p>
                <a:pPr algn="ctr" rtl="0">
                  <a:defRPr lang="en-US" sz="1800" b="0" i="0" u="none" strike="noStrike" kern="1200" spc="-50" baseline="0">
                    <a:solidFill>
                      <a:schemeClr val="tx1"/>
                    </a:solidFill>
                    <a:latin typeface="Arial Narrow" panose="020B0606020202030204" pitchFamily="34" charset="0"/>
                    <a:ea typeface="Verdana" pitchFamily="34" charset="0"/>
                    <a:cs typeface="Arial"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'Tannins Data'!$L$9:$L$11</c:f>
              <c:strCache>
                <c:ptCount val="3"/>
                <c:pt idx="0">
                  <c:v>&lt;4.0</c:v>
                </c:pt>
                <c:pt idx="1">
                  <c:v>4.0-7.9</c:v>
                </c:pt>
                <c:pt idx="2">
                  <c:v>≥8.0</c:v>
                </c:pt>
              </c:strCache>
            </c:strRef>
          </c:cat>
          <c:val>
            <c:numRef>
              <c:f>'Tannins Data'!$S$9:$S$11</c:f>
              <c:numCache>
                <c:formatCode>#,##0.00_);\(#,##0.00\)</c:formatCode>
                <c:ptCount val="3"/>
                <c:pt idx="0">
                  <c:v>100</c:v>
                </c:pt>
                <c:pt idx="1">
                  <c:v>0</c:v>
                </c:pt>
                <c:pt idx="2">
                  <c:v>0</c:v>
                </c:pt>
              </c:numCache>
            </c:numRef>
          </c:val>
          <c:extLst>
            <c:ext xmlns:c16="http://schemas.microsoft.com/office/drawing/2014/chart" uri="{C3380CC4-5D6E-409C-BE32-E72D297353CC}">
              <c16:uniqueId val="{00000000-7658-48B7-B179-DB1E88D8D593}"/>
            </c:ext>
          </c:extLst>
        </c:ser>
        <c:ser>
          <c:idx val="5"/>
          <c:order val="1"/>
          <c:tx>
            <c:strRef>
              <c:f>'Tannins Data'!$N$8</c:f>
              <c:strCache>
                <c:ptCount val="1"/>
                <c:pt idx="0">
                  <c:v>MY20/21</c:v>
                </c:pt>
              </c:strCache>
            </c:strRef>
          </c:tx>
          <c:spPr>
            <a:solidFill>
              <a:srgbClr val="E99B33"/>
            </a:solidFill>
            <a:ln>
              <a:noFill/>
            </a:ln>
            <a:effectLst/>
            <a:scene3d>
              <a:camera prst="orthographicFront"/>
              <a:lightRig rig="threePt" dir="t"/>
            </a:scene3d>
            <a:sp3d/>
          </c:spPr>
          <c:invertIfNegative val="0"/>
          <c:dLbls>
            <c:numFmt formatCode="#,##0.0" sourceLinked="0"/>
            <c:spPr>
              <a:noFill/>
              <a:ln>
                <a:noFill/>
              </a:ln>
              <a:effectLst/>
            </c:spPr>
            <c:txPr>
              <a:bodyPr rot="0" vert="horz" anchorCtr="0"/>
              <a:lstStyle/>
              <a:p>
                <a:pPr algn="ctr" rtl="0">
                  <a:defRPr lang="en-US" sz="1800" b="0" i="0" u="none" strike="noStrike" kern="1200" spc="-50" baseline="0">
                    <a:solidFill>
                      <a:schemeClr val="tx1"/>
                    </a:solidFill>
                    <a:latin typeface="Arial Narrow" panose="020B0606020202030204" pitchFamily="34" charset="0"/>
                    <a:ea typeface="Verdana" pitchFamily="34" charset="0"/>
                    <a:cs typeface="Arial"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'Tannins Data'!$L$9:$L$11</c:f>
              <c:strCache>
                <c:ptCount val="3"/>
                <c:pt idx="0">
                  <c:v>&lt;4.0</c:v>
                </c:pt>
                <c:pt idx="1">
                  <c:v>4.0-7.9</c:v>
                </c:pt>
                <c:pt idx="2">
                  <c:v>≥8.0</c:v>
                </c:pt>
              </c:strCache>
            </c:strRef>
          </c:cat>
          <c:val>
            <c:numRef>
              <c:f>'Tannins Data'!$X$9:$X$11</c:f>
              <c:numCache>
                <c:formatCode>#,##0.00_);\(#,##0.00\)</c:formatCode>
                <c:ptCount val="3"/>
                <c:pt idx="0">
                  <c:v>100</c:v>
                </c:pt>
                <c:pt idx="1">
                  <c:v>0</c:v>
                </c:pt>
                <c:pt idx="2">
                  <c:v>0</c:v>
                </c:pt>
              </c:numCache>
            </c:numRef>
          </c:val>
          <c:extLst>
            <c:ext xmlns:c16="http://schemas.microsoft.com/office/drawing/2014/chart" uri="{C3380CC4-5D6E-409C-BE32-E72D297353CC}">
              <c16:uniqueId val="{00000001-7658-48B7-B179-DB1E88D8D593}"/>
            </c:ext>
          </c:extLst>
        </c:ser>
        <c:ser>
          <c:idx val="0"/>
          <c:order val="2"/>
          <c:tx>
            <c:strRef>
              <c:f>'Tannins Data'!$AA$7</c:f>
              <c:strCache>
                <c:ptCount val="1"/>
                <c:pt idx="0">
                  <c:v>MY21/22</c:v>
                </c:pt>
              </c:strCache>
            </c:strRef>
          </c:tx>
          <c:spPr>
            <a:ln>
              <a:noFill/>
            </a:ln>
            <a:effectLst/>
            <a:scene3d>
              <a:camera prst="orthographicFront"/>
              <a:lightRig rig="threePt" dir="t">
                <a:rot lat="0" lon="0" rev="1200000"/>
              </a:lightRig>
            </a:scene3d>
            <a:sp3d/>
          </c:spPr>
          <c:invertIfNegative val="0"/>
          <c:dPt>
            <c:idx val="0"/>
            <c:invertIfNegative val="0"/>
            <c:bubble3D val="0"/>
            <c:spPr>
              <a:solidFill>
                <a:srgbClr val="D18316"/>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3-7658-48B7-B179-DB1E88D8D593}"/>
              </c:ext>
            </c:extLst>
          </c:dPt>
          <c:dLbls>
            <c:spPr>
              <a:noFill/>
              <a:ln>
                <a:noFill/>
              </a:ln>
              <a:effectLst/>
            </c:spPr>
            <c:txPr>
              <a:bodyPr wrap="square" lIns="38100" tIns="19050" rIns="38100" bIns="19050" anchor="ctr" anchorCtr="0">
                <a:spAutoFit/>
              </a:bodyPr>
              <a:lstStyle/>
              <a:p>
                <a:pPr algn="ctr" rtl="0">
                  <a:defRPr lang="en-US" sz="1800" b="0" i="0" u="none" strike="noStrike" kern="1200" spc="-50" baseline="0">
                    <a:solidFill>
                      <a:schemeClr val="tx1"/>
                    </a:solidFill>
                    <a:latin typeface="Arial Narrow" panose="020B0606020202030204" pitchFamily="34" charset="0"/>
                    <a:ea typeface="Verdana" pitchFamily="34" charset="0"/>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'Tannins Data'!$AC$9:$AC$11</c:f>
              <c:numCache>
                <c:formatCode>#,##0.00_);\(#,##0.00\)</c:formatCode>
                <c:ptCount val="3"/>
                <c:pt idx="0">
                  <c:v>100</c:v>
                </c:pt>
                <c:pt idx="1">
                  <c:v>0</c:v>
                </c:pt>
                <c:pt idx="2">
                  <c:v>0</c:v>
                </c:pt>
              </c:numCache>
            </c:numRef>
          </c:val>
          <c:extLst>
            <c:ext xmlns:c16="http://schemas.microsoft.com/office/drawing/2014/chart" uri="{C3380CC4-5D6E-409C-BE32-E72D297353CC}">
              <c16:uniqueId val="{00000004-7658-48B7-B179-DB1E88D8D593}"/>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22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scaling>
        <c:delete val="1"/>
        <c:axPos val="l"/>
        <c:numFmt formatCode="#,##0.00_);\(#,##0.00\)" sourceLinked="1"/>
        <c:majorTickMark val="out"/>
        <c:minorTickMark val="none"/>
        <c:tickLblPos val="none"/>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522118328958882E-2"/>
          <c:y val="0.19505678309679611"/>
          <c:w val="0.92471607064741912"/>
          <c:h val="0.68067115381769794"/>
        </c:manualLayout>
      </c:layout>
      <c:barChart>
        <c:barDir val="col"/>
        <c:grouping val="clustered"/>
        <c:varyColors val="0"/>
        <c:ser>
          <c:idx val="3"/>
          <c:order val="0"/>
          <c:tx>
            <c:strRef>
              <c:f>'Annual Avg Data'!$C$12</c:f>
              <c:strCache>
                <c:ptCount val="1"/>
                <c:pt idx="0">
                  <c:v>Protein (Dry Basis %)</c:v>
                </c:pt>
              </c:strCache>
            </c:strRef>
          </c:tx>
          <c:spPr>
            <a:solidFill>
              <a:srgbClr val="D18316"/>
            </a:solidFill>
            <a:ln>
              <a:noFill/>
            </a:ln>
            <a:effectLst/>
            <a:scene3d>
              <a:camera prst="orthographicFront"/>
              <a:lightRig rig="threePt" dir="t">
                <a:rot lat="0" lon="0" rev="1200000"/>
              </a:lightRig>
            </a:scene3d>
            <a:sp3d/>
          </c:spPr>
          <c:invertIfNegative val="0"/>
          <c:dLbls>
            <c:spPr>
              <a:noFill/>
              <a:ln>
                <a:noFill/>
              </a:ln>
              <a:effectLst/>
            </c:spPr>
            <c:txPr>
              <a:bodyPr wrap="square" lIns="38100" tIns="19050" rIns="38100" bIns="19050" anchor="ctr">
                <a:spAutoFit/>
              </a:bodyPr>
              <a:lstStyle/>
              <a:p>
                <a:pPr>
                  <a:defRPr sz="2200">
                    <a:latin typeface="Arial Narrow" panose="020B0606020202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'Annual Avg Data'!$D$4:$F$4</c:f>
              <c:strCache>
                <c:ptCount val="3"/>
                <c:pt idx="0">
                  <c:v>MY19/20</c:v>
                </c:pt>
                <c:pt idx="1">
                  <c:v>MY20/21</c:v>
                </c:pt>
                <c:pt idx="2">
                  <c:v>MY21/22</c:v>
                </c:pt>
              </c:strCache>
            </c:strRef>
          </c:cat>
          <c:val>
            <c:numRef>
              <c:f>'Annual Avg Data'!$D$12:$F$12</c:f>
              <c:numCache>
                <c:formatCode>General</c:formatCode>
                <c:ptCount val="3"/>
                <c:pt idx="0">
                  <c:v>10.4</c:v>
                </c:pt>
                <c:pt idx="1">
                  <c:v>11.2</c:v>
                </c:pt>
                <c:pt idx="2">
                  <c:v>11.3</c:v>
                </c:pt>
              </c:numCache>
            </c:numRef>
          </c:val>
          <c:extLst>
            <c:ext xmlns:c16="http://schemas.microsoft.com/office/drawing/2014/chart" uri="{C3380CC4-5D6E-409C-BE32-E72D297353CC}">
              <c16:uniqueId val="{00000000-4291-4E7D-BAC9-75B265CCBBDF}"/>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22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max val="11.8"/>
          <c:min val="9"/>
        </c:scaling>
        <c:delete val="1"/>
        <c:axPos val="l"/>
        <c:numFmt formatCode="General" sourceLinked="1"/>
        <c:majorTickMark val="out"/>
        <c:minorTickMark val="none"/>
        <c:tickLblPos val="nextTo"/>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522118328958882E-2"/>
          <c:y val="0.19505678309679611"/>
          <c:w val="0.92471607064741912"/>
          <c:h val="0.68067115381769794"/>
        </c:manualLayout>
      </c:layout>
      <c:barChart>
        <c:barDir val="col"/>
        <c:grouping val="clustered"/>
        <c:varyColors val="0"/>
        <c:ser>
          <c:idx val="3"/>
          <c:order val="0"/>
          <c:tx>
            <c:strRef>
              <c:f>'Annual Avg Data'!$C$13</c:f>
              <c:strCache>
                <c:ptCount val="1"/>
                <c:pt idx="0">
                  <c:v>Starch (Dry Basis %)</c:v>
                </c:pt>
              </c:strCache>
            </c:strRef>
          </c:tx>
          <c:spPr>
            <a:solidFill>
              <a:srgbClr val="D18316"/>
            </a:solidFill>
            <a:ln>
              <a:noFill/>
            </a:ln>
            <a:effectLst/>
            <a:scene3d>
              <a:camera prst="orthographicFront"/>
              <a:lightRig rig="threePt" dir="t">
                <a:rot lat="0" lon="0" rev="1200000"/>
              </a:lightRig>
            </a:scene3d>
            <a:sp3d/>
          </c:spPr>
          <c:invertIfNegative val="0"/>
          <c:dLbls>
            <c:spPr>
              <a:noFill/>
              <a:ln>
                <a:noFill/>
              </a:ln>
              <a:effectLst/>
            </c:spPr>
            <c:txPr>
              <a:bodyPr wrap="square" lIns="38100" tIns="19050" rIns="38100" bIns="19050" anchor="ctr">
                <a:spAutoFit/>
              </a:bodyPr>
              <a:lstStyle/>
              <a:p>
                <a:pPr>
                  <a:defRPr sz="2200">
                    <a:latin typeface="Arial Narrow" panose="020B0606020202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'Annual Avg Data'!$D$4:$F$4</c:f>
              <c:strCache>
                <c:ptCount val="3"/>
                <c:pt idx="0">
                  <c:v>MY19/20</c:v>
                </c:pt>
                <c:pt idx="1">
                  <c:v>MY20/21</c:v>
                </c:pt>
                <c:pt idx="2">
                  <c:v>MY21/22</c:v>
                </c:pt>
              </c:strCache>
            </c:strRef>
          </c:cat>
          <c:val>
            <c:numRef>
              <c:f>'Annual Avg Data'!$D$13:$F$13</c:f>
              <c:numCache>
                <c:formatCode>General</c:formatCode>
                <c:ptCount val="3"/>
                <c:pt idx="0">
                  <c:v>72.099999999999994</c:v>
                </c:pt>
                <c:pt idx="1">
                  <c:v>72.599999999999994</c:v>
                </c:pt>
                <c:pt idx="2">
                  <c:v>73.400000000000006</c:v>
                </c:pt>
              </c:numCache>
            </c:numRef>
          </c:val>
          <c:extLst>
            <c:ext xmlns:c16="http://schemas.microsoft.com/office/drawing/2014/chart" uri="{C3380CC4-5D6E-409C-BE32-E72D297353CC}">
              <c16:uniqueId val="{00000000-5567-40A9-BD83-ACAF1B7FAD2C}"/>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22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max val="74"/>
          <c:min val="70"/>
        </c:scaling>
        <c:delete val="1"/>
        <c:axPos val="l"/>
        <c:numFmt formatCode="General" sourceLinked="1"/>
        <c:majorTickMark val="out"/>
        <c:minorTickMark val="none"/>
        <c:tickLblPos val="nextTo"/>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title>
      <c:layout>
        <c:manualLayout>
          <c:xMode val="edge"/>
          <c:yMode val="edge"/>
          <c:x val="1.9383044432610342E-2"/>
          <c:y val="1.4141414141414142E-2"/>
        </c:manualLayout>
      </c:layout>
      <c:overlay val="0"/>
      <c:txPr>
        <a:bodyPr/>
        <a:lstStyle/>
        <a:p>
          <a:pPr>
            <a:defRPr b="0"/>
          </a:pPr>
          <a:endParaRPr lang="en-US"/>
        </a:p>
      </c:txPr>
    </c:title>
    <c:autoTitleDeleted val="0"/>
    <c:plotArea>
      <c:layout>
        <c:manualLayout>
          <c:layoutTarget val="inner"/>
          <c:xMode val="edge"/>
          <c:yMode val="edge"/>
          <c:x val="3.8522118328958882E-2"/>
          <c:y val="0.19505678309679611"/>
          <c:w val="0.92471607064741912"/>
          <c:h val="0.68067115381769794"/>
        </c:manualLayout>
      </c:layout>
      <c:barChart>
        <c:barDir val="col"/>
        <c:grouping val="clustered"/>
        <c:varyColors val="0"/>
        <c:ser>
          <c:idx val="3"/>
          <c:order val="0"/>
          <c:tx>
            <c:strRef>
              <c:f>'Annual Avg Data'!$C$14</c:f>
              <c:strCache>
                <c:ptCount val="1"/>
                <c:pt idx="0">
                  <c:v>Oil (Dry Basis %)</c:v>
                </c:pt>
              </c:strCache>
            </c:strRef>
          </c:tx>
          <c:spPr>
            <a:solidFill>
              <a:srgbClr val="D18316"/>
            </a:solidFill>
            <a:ln>
              <a:noFill/>
            </a:ln>
            <a:effectLst/>
            <a:scene3d>
              <a:camera prst="orthographicFront"/>
              <a:lightRig rig="threePt" dir="t">
                <a:rot lat="0" lon="0" rev="1200000"/>
              </a:lightRig>
            </a:scene3d>
            <a:sp3d/>
          </c:spPr>
          <c:invertIfNegative val="0"/>
          <c:dLbls>
            <c:spPr>
              <a:noFill/>
              <a:ln>
                <a:noFill/>
              </a:ln>
              <a:effectLst/>
            </c:spPr>
            <c:txPr>
              <a:bodyPr wrap="square" lIns="38100" tIns="19050" rIns="38100" bIns="19050" anchor="ctr">
                <a:spAutoFit/>
              </a:bodyPr>
              <a:lstStyle/>
              <a:p>
                <a:pPr>
                  <a:defRPr sz="2200">
                    <a:latin typeface="Arial Narrow" panose="020B0606020202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'Annual Avg Data'!$D$4:$F$4</c:f>
              <c:strCache>
                <c:ptCount val="3"/>
                <c:pt idx="0">
                  <c:v>MY19/20</c:v>
                </c:pt>
                <c:pt idx="1">
                  <c:v>MY20/21</c:v>
                </c:pt>
                <c:pt idx="2">
                  <c:v>MY21/22</c:v>
                </c:pt>
              </c:strCache>
            </c:strRef>
          </c:cat>
          <c:val>
            <c:numRef>
              <c:f>'Annual Avg Data'!$D$14:$F$14</c:f>
              <c:numCache>
                <c:formatCode>General</c:formatCode>
                <c:ptCount val="3"/>
                <c:pt idx="0">
                  <c:v>4.7</c:v>
                </c:pt>
                <c:pt idx="1">
                  <c:v>4.7</c:v>
                </c:pt>
                <c:pt idx="2">
                  <c:v>4.7</c:v>
                </c:pt>
              </c:numCache>
            </c:numRef>
          </c:val>
          <c:extLst>
            <c:ext xmlns:c16="http://schemas.microsoft.com/office/drawing/2014/chart" uri="{C3380CC4-5D6E-409C-BE32-E72D297353CC}">
              <c16:uniqueId val="{00000000-7CAF-48BC-9CF2-06628B66F1EA}"/>
            </c:ext>
          </c:extLst>
        </c:ser>
        <c:dLbls>
          <c:showLegendKey val="0"/>
          <c:showVal val="0"/>
          <c:showCatName val="0"/>
          <c:showSerName val="0"/>
          <c:showPercent val="0"/>
          <c:showBubbleSize val="0"/>
        </c:dLbls>
        <c:gapWidth val="100"/>
        <c:overlap val="-8"/>
        <c:axId val="536064488"/>
        <c:axId val="536078208"/>
      </c:barChart>
      <c:catAx>
        <c:axId val="536064488"/>
        <c:scaling>
          <c:orientation val="minMax"/>
        </c:scaling>
        <c:delete val="0"/>
        <c:axPos val="b"/>
        <c:numFmt formatCode="General" sourceLinked="1"/>
        <c:majorTickMark val="none"/>
        <c:minorTickMark val="none"/>
        <c:tickLblPos val="nextTo"/>
        <c:spPr>
          <a:noFill/>
          <a:ln>
            <a:noFill/>
          </a:ln>
        </c:spPr>
        <c:txPr>
          <a:bodyPr rot="0" vert="horz"/>
          <a:lstStyle/>
          <a:p>
            <a:pPr algn="ctr" rtl="0">
              <a:defRPr lang="en-US" sz="2200" b="0" i="0" u="none" strike="noStrike" kern="1200" baseline="0">
                <a:solidFill>
                  <a:schemeClr val="tx1"/>
                </a:solidFill>
                <a:latin typeface="Arial" panose="020B0604020202020204" pitchFamily="34" charset="0"/>
                <a:ea typeface="Verdana" pitchFamily="34" charset="0"/>
                <a:cs typeface="Arial" panose="020B0604020202020204" pitchFamily="34" charset="0"/>
              </a:defRPr>
            </a:pPr>
            <a:endParaRPr lang="en-US"/>
          </a:p>
        </c:txPr>
        <c:crossAx val="536078208"/>
        <c:crosses val="autoZero"/>
        <c:auto val="1"/>
        <c:lblAlgn val="ctr"/>
        <c:lblOffset val="0"/>
        <c:noMultiLvlLbl val="0"/>
      </c:catAx>
      <c:valAx>
        <c:axId val="536078208"/>
        <c:scaling>
          <c:orientation val="minMax"/>
          <c:max val="5"/>
          <c:min val="3"/>
        </c:scaling>
        <c:delete val="1"/>
        <c:axPos val="l"/>
        <c:numFmt formatCode="General" sourceLinked="1"/>
        <c:majorTickMark val="out"/>
        <c:minorTickMark val="none"/>
        <c:tickLblPos val="nextTo"/>
        <c:crossAx val="536064488"/>
        <c:crosses val="autoZero"/>
        <c:crossBetween val="between"/>
      </c:valAx>
      <c:spPr>
        <a:noFill/>
        <a:ln>
          <a:noFill/>
        </a:ln>
        <a:effectLst/>
      </c:spPr>
    </c:plotArea>
    <c:plotVisOnly val="1"/>
    <c:dispBlanksAs val="gap"/>
    <c:showDLblsOverMax val="0"/>
  </c:chart>
  <c:spPr>
    <a:noFill/>
    <a:ln>
      <a:noFill/>
    </a:ln>
  </c:spPr>
  <c:txPr>
    <a:bodyPr/>
    <a:lstStyle/>
    <a:p>
      <a:pPr>
        <a:defRPr sz="2000">
          <a:latin typeface="Franklin Gothic Book" panose="020B0503020102020204" pitchFamily="34" charset="0"/>
          <a:ea typeface="Verdana" pitchFamily="34" charset="0"/>
          <a:cs typeface="Arial"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523075240595039E-2"/>
          <c:y val="7.1241876015498057E-2"/>
          <c:w val="0.89181014873140829"/>
          <c:h val="0.78670056867891514"/>
        </c:manualLayout>
      </c:layout>
      <c:barChart>
        <c:barDir val="col"/>
        <c:grouping val="clustered"/>
        <c:varyColors val="0"/>
        <c:ser>
          <c:idx val="0"/>
          <c:order val="0"/>
          <c:spPr>
            <a:solidFill>
              <a:schemeClr val="accent2"/>
            </a:solidFill>
          </c:spPr>
          <c:invertIfNegative val="0"/>
          <c:dLbls>
            <c:dLbl>
              <c:idx val="0"/>
              <c:layout>
                <c:manualLayout>
                  <c:x val="0.10138888888888888"/>
                  <c:y val="7.9365079365079378E-3"/>
                </c:manualLayout>
              </c:layout>
              <c:tx>
                <c:rich>
                  <a:bodyPr/>
                  <a:lstStyle/>
                  <a:p>
                    <a:pPr>
                      <a:defRPr sz="1200" b="1"/>
                    </a:pPr>
                    <a:r>
                      <a:rPr lang="en-US" sz="1200" b="1" dirty="0"/>
                      <a:t>U.S.  10,318,100 MT</a:t>
                    </a:r>
                  </a:p>
                  <a:p>
                    <a:pPr>
                      <a:defRPr sz="1200" b="1"/>
                    </a:pPr>
                    <a:r>
                      <a:rPr lang="en-US" sz="1200" b="1" dirty="0"/>
                      <a:t> 17% of World Production </a:t>
                    </a: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E6C-4805-8996-C96EC6928866}"/>
                </c:ext>
              </c:extLst>
            </c:dLbl>
            <c:dLbl>
              <c:idx val="2"/>
              <c:layout>
                <c:manualLayout>
                  <c:x val="4.3055555555555375E-2"/>
                  <c:y val="-2.4999999999999956E-2"/>
                </c:manualLayout>
              </c:layout>
              <c:tx>
                <c:rich>
                  <a:bodyPr/>
                  <a:lstStyle/>
                  <a:p>
                    <a:r>
                      <a:rPr lang="en-US" dirty="0"/>
                      <a:t>Mexico 5,379,000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E6C-4805-8996-C96EC6928866}"/>
                </c:ext>
              </c:extLst>
            </c:dLbl>
            <c:dLbl>
              <c:idx val="6"/>
              <c:layout>
                <c:manualLayout>
                  <c:x val="5.6944444444444464E-2"/>
                  <c:y val="-2.5000000000000085E-2"/>
                </c:manualLayout>
              </c:layout>
              <c:tx>
                <c:rich>
                  <a:bodyPr/>
                  <a:lstStyle/>
                  <a:p>
                    <a:r>
                      <a:rPr lang="en-US" dirty="0"/>
                      <a:t>Argentina  3,444,500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E6C-4805-8996-C96EC6928866}"/>
                </c:ext>
              </c:extLst>
            </c:dLbl>
            <c:dLbl>
              <c:idx val="11"/>
              <c:layout>
                <c:manualLayout>
                  <c:x val="5.1388888888888894E-2"/>
                  <c:y val="1.9444444444444445E-2"/>
                </c:manualLayout>
              </c:layout>
              <c:tx>
                <c:rich>
                  <a:bodyPr/>
                  <a:lstStyle/>
                  <a:p>
                    <a:r>
                      <a:rPr lang="en-US" dirty="0"/>
                      <a:t>Australia 1,432,000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E6C-4805-8996-C96EC69288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'psd (29)'!$C$2:$C$67</c:f>
              <c:strCache>
                <c:ptCount val="66"/>
                <c:pt idx="0">
                  <c:v>United States</c:v>
                </c:pt>
                <c:pt idx="1">
                  <c:v>Nigeria</c:v>
                </c:pt>
                <c:pt idx="2">
                  <c:v>Mexico</c:v>
                </c:pt>
                <c:pt idx="3">
                  <c:v>India</c:v>
                </c:pt>
                <c:pt idx="4">
                  <c:v>Ethiopia</c:v>
                </c:pt>
                <c:pt idx="5">
                  <c:v>Sudan</c:v>
                </c:pt>
                <c:pt idx="6">
                  <c:v>Argentina</c:v>
                </c:pt>
                <c:pt idx="7">
                  <c:v>China</c:v>
                </c:pt>
                <c:pt idx="8">
                  <c:v>Brazil</c:v>
                </c:pt>
                <c:pt idx="9">
                  <c:v>Burkina Faso</c:v>
                </c:pt>
                <c:pt idx="10">
                  <c:v>Niger</c:v>
                </c:pt>
                <c:pt idx="11">
                  <c:v>Australia</c:v>
                </c:pt>
                <c:pt idx="12">
                  <c:v>Mali</c:v>
                </c:pt>
                <c:pt idx="13">
                  <c:v>Cameroon</c:v>
                </c:pt>
                <c:pt idx="14">
                  <c:v>Chad</c:v>
                </c:pt>
                <c:pt idx="15">
                  <c:v>Bolivia</c:v>
                </c:pt>
                <c:pt idx="16">
                  <c:v>Tanzania</c:v>
                </c:pt>
                <c:pt idx="17">
                  <c:v>European Union</c:v>
                </c:pt>
                <c:pt idx="18">
                  <c:v>Egypt</c:v>
                </c:pt>
                <c:pt idx="19">
                  <c:v>South Sudan</c:v>
                </c:pt>
                <c:pt idx="20">
                  <c:v>Uganda</c:v>
                </c:pt>
                <c:pt idx="21">
                  <c:v>Ghana</c:v>
                </c:pt>
                <c:pt idx="22">
                  <c:v>Togo</c:v>
                </c:pt>
                <c:pt idx="23">
                  <c:v>Yemen</c:v>
                </c:pt>
                <c:pt idx="24">
                  <c:v>Senegal</c:v>
                </c:pt>
                <c:pt idx="25">
                  <c:v>Ukraine</c:v>
                </c:pt>
                <c:pt idx="26">
                  <c:v>Kenya</c:v>
                </c:pt>
                <c:pt idx="27">
                  <c:v>Uruguay</c:v>
                </c:pt>
                <c:pt idx="28">
                  <c:v>Saudi Arabia</c:v>
                </c:pt>
                <c:pt idx="29">
                  <c:v>South Africa</c:v>
                </c:pt>
                <c:pt idx="30">
                  <c:v>Rwanda</c:v>
                </c:pt>
                <c:pt idx="31">
                  <c:v>Benin</c:v>
                </c:pt>
                <c:pt idx="32">
                  <c:v>Pakistan</c:v>
                </c:pt>
                <c:pt idx="33">
                  <c:v>Eritrea</c:v>
                </c:pt>
                <c:pt idx="34">
                  <c:v>Mozambique</c:v>
                </c:pt>
                <c:pt idx="35">
                  <c:v>Somalia</c:v>
                </c:pt>
                <c:pt idx="36">
                  <c:v>El Salvador</c:v>
                </c:pt>
                <c:pt idx="37">
                  <c:v>Haiti</c:v>
                </c:pt>
                <c:pt idx="38">
                  <c:v>Zimbabwe</c:v>
                </c:pt>
                <c:pt idx="39">
                  <c:v>Paraguay</c:v>
                </c:pt>
                <c:pt idx="40">
                  <c:v>Nicaragua</c:v>
                </c:pt>
                <c:pt idx="41">
                  <c:v>Mauritania</c:v>
                </c:pt>
                <c:pt idx="42">
                  <c:v>Venezuela</c:v>
                </c:pt>
                <c:pt idx="43">
                  <c:v>Cote d'Ivoire</c:v>
                </c:pt>
                <c:pt idx="44">
                  <c:v>Thailand</c:v>
                </c:pt>
                <c:pt idx="45">
                  <c:v>Guinea</c:v>
                </c:pt>
                <c:pt idx="46">
                  <c:v>Sierra Leone</c:v>
                </c:pt>
                <c:pt idx="47">
                  <c:v>Guatemala</c:v>
                </c:pt>
                <c:pt idx="48">
                  <c:v>Honduras</c:v>
                </c:pt>
                <c:pt idx="49">
                  <c:v>Central African Republic</c:v>
                </c:pt>
                <c:pt idx="50">
                  <c:v>Gambia, The</c:v>
                </c:pt>
                <c:pt idx="51">
                  <c:v>Botswana</c:v>
                </c:pt>
                <c:pt idx="52">
                  <c:v>Burundi</c:v>
                </c:pt>
                <c:pt idx="53">
                  <c:v>Iraq</c:v>
                </c:pt>
                <c:pt idx="54">
                  <c:v>Guinea-Bissau</c:v>
                </c:pt>
                <c:pt idx="55">
                  <c:v>Iran</c:v>
                </c:pt>
                <c:pt idx="56">
                  <c:v>Lesotho</c:v>
                </c:pt>
                <c:pt idx="57">
                  <c:v>Zambia</c:v>
                </c:pt>
                <c:pt idx="58">
                  <c:v>Colombia</c:v>
                </c:pt>
                <c:pt idx="59">
                  <c:v>Ecuador</c:v>
                </c:pt>
                <c:pt idx="60">
                  <c:v>Congo (Kinshasa)</c:v>
                </c:pt>
                <c:pt idx="61">
                  <c:v>Morocco</c:v>
                </c:pt>
                <c:pt idx="62">
                  <c:v>Taiwan</c:v>
                </c:pt>
                <c:pt idx="63">
                  <c:v>Dominican Republic</c:v>
                </c:pt>
                <c:pt idx="64">
                  <c:v>Eswatini</c:v>
                </c:pt>
                <c:pt idx="65">
                  <c:v>Peru</c:v>
                </c:pt>
              </c:strCache>
            </c:strRef>
          </c:cat>
          <c:val>
            <c:numRef>
              <c:f>'psd (29)'!$O$2:$O$67</c:f>
              <c:numCache>
                <c:formatCode>_(* #,##0_);_(* \(#,##0\);_(* "-"??_);_(@_)</c:formatCode>
                <c:ptCount val="66"/>
                <c:pt idx="0">
                  <c:v>10318100</c:v>
                </c:pt>
                <c:pt idx="1">
                  <c:v>6627600</c:v>
                </c:pt>
                <c:pt idx="2">
                  <c:v>5379000</c:v>
                </c:pt>
                <c:pt idx="3">
                  <c:v>4730900</c:v>
                </c:pt>
                <c:pt idx="4">
                  <c:v>4646100</c:v>
                </c:pt>
                <c:pt idx="5">
                  <c:v>4530600</c:v>
                </c:pt>
                <c:pt idx="6">
                  <c:v>3444500</c:v>
                </c:pt>
                <c:pt idx="7">
                  <c:v>2748200</c:v>
                </c:pt>
                <c:pt idx="8">
                  <c:v>2118700</c:v>
                </c:pt>
                <c:pt idx="9">
                  <c:v>1776900</c:v>
                </c:pt>
                <c:pt idx="10">
                  <c:v>1761200</c:v>
                </c:pt>
                <c:pt idx="11">
                  <c:v>1432000</c:v>
                </c:pt>
                <c:pt idx="12">
                  <c:v>1393000</c:v>
                </c:pt>
                <c:pt idx="13">
                  <c:v>1194700</c:v>
                </c:pt>
                <c:pt idx="14">
                  <c:v>955700</c:v>
                </c:pt>
                <c:pt idx="15">
                  <c:v>858900</c:v>
                </c:pt>
                <c:pt idx="16">
                  <c:v>763800</c:v>
                </c:pt>
                <c:pt idx="17">
                  <c:v>758300</c:v>
                </c:pt>
                <c:pt idx="18">
                  <c:v>756700</c:v>
                </c:pt>
                <c:pt idx="19">
                  <c:v>730800</c:v>
                </c:pt>
                <c:pt idx="20">
                  <c:v>369400</c:v>
                </c:pt>
                <c:pt idx="21">
                  <c:v>281600</c:v>
                </c:pt>
                <c:pt idx="22">
                  <c:v>278300</c:v>
                </c:pt>
                <c:pt idx="23">
                  <c:v>254800</c:v>
                </c:pt>
                <c:pt idx="24">
                  <c:v>214600</c:v>
                </c:pt>
                <c:pt idx="25">
                  <c:v>206900</c:v>
                </c:pt>
                <c:pt idx="26">
                  <c:v>194100</c:v>
                </c:pt>
                <c:pt idx="27">
                  <c:v>184100</c:v>
                </c:pt>
                <c:pt idx="28">
                  <c:v>168800</c:v>
                </c:pt>
                <c:pt idx="29">
                  <c:v>154400</c:v>
                </c:pt>
                <c:pt idx="30">
                  <c:v>154100</c:v>
                </c:pt>
                <c:pt idx="31">
                  <c:v>152500</c:v>
                </c:pt>
                <c:pt idx="32">
                  <c:v>140500</c:v>
                </c:pt>
                <c:pt idx="33">
                  <c:v>139400</c:v>
                </c:pt>
                <c:pt idx="34">
                  <c:v>135600</c:v>
                </c:pt>
                <c:pt idx="35">
                  <c:v>118800</c:v>
                </c:pt>
                <c:pt idx="36">
                  <c:v>116800</c:v>
                </c:pt>
                <c:pt idx="37">
                  <c:v>98100</c:v>
                </c:pt>
                <c:pt idx="38">
                  <c:v>93800</c:v>
                </c:pt>
                <c:pt idx="39">
                  <c:v>91300</c:v>
                </c:pt>
                <c:pt idx="40">
                  <c:v>90800</c:v>
                </c:pt>
                <c:pt idx="41">
                  <c:v>78800</c:v>
                </c:pt>
                <c:pt idx="42">
                  <c:v>64200</c:v>
                </c:pt>
                <c:pt idx="43">
                  <c:v>60600</c:v>
                </c:pt>
                <c:pt idx="44">
                  <c:v>52200</c:v>
                </c:pt>
                <c:pt idx="45">
                  <c:v>45700</c:v>
                </c:pt>
                <c:pt idx="46">
                  <c:v>45400</c:v>
                </c:pt>
                <c:pt idx="47">
                  <c:v>43700</c:v>
                </c:pt>
                <c:pt idx="48">
                  <c:v>37700</c:v>
                </c:pt>
                <c:pt idx="49">
                  <c:v>32700.000000000004</c:v>
                </c:pt>
                <c:pt idx="50">
                  <c:v>27600</c:v>
                </c:pt>
                <c:pt idx="51">
                  <c:v>27300</c:v>
                </c:pt>
                <c:pt idx="52">
                  <c:v>26100</c:v>
                </c:pt>
                <c:pt idx="53">
                  <c:v>25600</c:v>
                </c:pt>
                <c:pt idx="54">
                  <c:v>20200</c:v>
                </c:pt>
                <c:pt idx="55">
                  <c:v>20000</c:v>
                </c:pt>
                <c:pt idx="56">
                  <c:v>14500</c:v>
                </c:pt>
                <c:pt idx="57">
                  <c:v>13800</c:v>
                </c:pt>
                <c:pt idx="58">
                  <c:v>11400</c:v>
                </c:pt>
                <c:pt idx="59">
                  <c:v>10800</c:v>
                </c:pt>
                <c:pt idx="60">
                  <c:v>7100</c:v>
                </c:pt>
                <c:pt idx="61">
                  <c:v>4300</c:v>
                </c:pt>
                <c:pt idx="62">
                  <c:v>2300</c:v>
                </c:pt>
                <c:pt idx="63">
                  <c:v>1600</c:v>
                </c:pt>
                <c:pt idx="64">
                  <c:v>1000</c:v>
                </c:pt>
                <c:pt idx="65">
                  <c:v>1000</c:v>
                </c:pt>
              </c:numCache>
            </c:numRef>
          </c:val>
          <c:extLst>
            <c:ext xmlns:c16="http://schemas.microsoft.com/office/drawing/2014/chart" uri="{C3380CC4-5D6E-409C-BE32-E72D297353CC}">
              <c16:uniqueId val="{00000004-EE6C-4805-8996-C96EC6928866}"/>
            </c:ext>
          </c:extLst>
        </c:ser>
        <c:dLbls>
          <c:showLegendKey val="0"/>
          <c:showVal val="0"/>
          <c:showCatName val="0"/>
          <c:showSerName val="0"/>
          <c:showPercent val="0"/>
          <c:showBubbleSize val="0"/>
        </c:dLbls>
        <c:gapWidth val="150"/>
        <c:axId val="113163264"/>
        <c:axId val="113349760"/>
      </c:barChart>
      <c:catAx>
        <c:axId val="113163264"/>
        <c:scaling>
          <c:orientation val="minMax"/>
        </c:scaling>
        <c:delete val="0"/>
        <c:axPos val="b"/>
        <c:numFmt formatCode="General" sourceLinked="0"/>
        <c:majorTickMark val="out"/>
        <c:minorTickMark val="none"/>
        <c:tickLblPos val="nextTo"/>
        <c:crossAx val="113349760"/>
        <c:crosses val="autoZero"/>
        <c:auto val="1"/>
        <c:lblAlgn val="ctr"/>
        <c:lblOffset val="100"/>
        <c:noMultiLvlLbl val="0"/>
      </c:catAx>
      <c:valAx>
        <c:axId val="113349760"/>
        <c:scaling>
          <c:orientation val="minMax"/>
        </c:scaling>
        <c:delete val="0"/>
        <c:axPos val="l"/>
        <c:majorGridlines/>
        <c:numFmt formatCode="_(* #,##0_);_(* \(#,##0\);_(* &quot;-&quot;??_);_(@_)" sourceLinked="1"/>
        <c:majorTickMark val="out"/>
        <c:minorTickMark val="none"/>
        <c:tickLblPos val="nextTo"/>
        <c:crossAx val="113163264"/>
        <c:crosses val="autoZero"/>
        <c:crossBetween val="between"/>
      </c:valAx>
    </c:plotArea>
    <c:plotVisOnly val="1"/>
    <c:dispBlanksAs val="gap"/>
    <c:showDLblsOverMax val="0"/>
  </c:chart>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22-04-14T16:04:45.031" idx="1">
    <p:pos x="5230" y="3000"/>
    <p:text/>
    <p:extLst>
      <p:ext uri="{C676402C-5697-4E1C-873F-D02D1690AC5C}">
        <p15:threadingInfo xmlns:p15="http://schemas.microsoft.com/office/powerpoint/2012/main" timeZoneBias="-480"/>
      </p:ext>
    </p:extLst>
  </p:cm>
</p:cmLst>
</file>

<file path=ppt/drawings/drawing1.xml><?xml version="1.0" encoding="utf-8"?>
<c:userShapes xmlns:c="http://schemas.openxmlformats.org/drawingml/2006/chart">
  <cdr:relSizeAnchor xmlns:cdr="http://schemas.openxmlformats.org/drawingml/2006/chartDrawing">
    <cdr:from>
      <cdr:x>0.9</cdr:x>
      <cdr:y>0.09524</cdr:y>
    </cdr:from>
    <cdr:to>
      <cdr:x>1</cdr:x>
      <cdr:y>0.14269</cdr:y>
    </cdr:to>
    <cdr:sp macro="" textlink="">
      <cdr:nvSpPr>
        <cdr:cNvPr id="2" name="TextBox 1"/>
        <cdr:cNvSpPr txBox="1"/>
      </cdr:nvSpPr>
      <cdr:spPr>
        <a:xfrm xmlns:a="http://schemas.openxmlformats.org/drawingml/2006/main">
          <a:off x="8686800" y="609600"/>
          <a:ext cx="914400" cy="3037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66 Countries </a:t>
          </a:r>
        </a:p>
      </cdr:txBody>
    </cdr:sp>
  </cdr:relSizeAnchor>
  <cdr:relSizeAnchor xmlns:cdr="http://schemas.openxmlformats.org/drawingml/2006/chartDrawing">
    <cdr:from>
      <cdr:x>0.55833</cdr:x>
      <cdr:y>0.19048</cdr:y>
    </cdr:from>
    <cdr:to>
      <cdr:x>0.8</cdr:x>
      <cdr:y>0.32381</cdr:y>
    </cdr:to>
    <cdr:sp macro="" textlink="">
      <cdr:nvSpPr>
        <cdr:cNvPr id="3" name="TextBox 2"/>
        <cdr:cNvSpPr txBox="1"/>
      </cdr:nvSpPr>
      <cdr:spPr>
        <a:xfrm xmlns:a="http://schemas.openxmlformats.org/drawingml/2006/main">
          <a:off x="5105400" y="1219200"/>
          <a:ext cx="2209830" cy="8534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200" b="0" dirty="0"/>
            <a:t>61,240,000 Metric Tons</a:t>
          </a:r>
        </a:p>
        <a:p xmlns:a="http://schemas.openxmlformats.org/drawingml/2006/main">
          <a:pPr algn="ctr"/>
          <a:r>
            <a:rPr lang="en-US" sz="1200" b="0" dirty="0"/>
            <a:t>2.4 Billion Bushels</a:t>
          </a:r>
        </a:p>
      </cdr:txBody>
    </cdr:sp>
  </cdr:relSizeAnchor>
  <cdr:relSizeAnchor xmlns:cdr="http://schemas.openxmlformats.org/drawingml/2006/chartDrawing">
    <cdr:from>
      <cdr:x>0.08333</cdr:x>
      <cdr:y>0.07143</cdr:y>
    </cdr:from>
    <cdr:to>
      <cdr:x>0.10833</cdr:x>
      <cdr:y>0.17143</cdr:y>
    </cdr:to>
    <cdr:sp macro="" textlink="">
      <cdr:nvSpPr>
        <cdr:cNvPr id="4" name="Down Arrow 3"/>
        <cdr:cNvSpPr/>
      </cdr:nvSpPr>
      <cdr:spPr>
        <a:xfrm xmlns:a="http://schemas.openxmlformats.org/drawingml/2006/main">
          <a:off x="762000" y="457200"/>
          <a:ext cx="228600" cy="640080"/>
        </a:xfrm>
        <a:prstGeom xmlns:a="http://schemas.openxmlformats.org/drawingml/2006/main" prst="downArrow">
          <a:avLst/>
        </a:prstGeom>
        <a:solidFill xmlns:a="http://schemas.openxmlformats.org/drawingml/2006/main">
          <a:srgbClr val="F79646"/>
        </a:solidFill>
        <a:ln xmlns:a="http://schemas.openxmlformats.org/drawingml/2006/main" w="25400" cap="flat" cmpd="sng" algn="ctr">
          <a:solidFill>
            <a:srgbClr val="F79646">
              <a:shade val="50000"/>
            </a:srgbClr>
          </a:solidFill>
          <a:prstDash val="solid"/>
        </a:ln>
        <a:effectLst xmlns:a="http://schemas.openxmlformats.org/drawingml/2006/mai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0.88333</cdr:x>
      <cdr:y>0.13095</cdr:y>
    </cdr:from>
    <cdr:to>
      <cdr:x>0.97764</cdr:x>
      <cdr:y>0.21411</cdr:y>
    </cdr:to>
    <cdr:sp macro="" textlink="">
      <cdr:nvSpPr>
        <cdr:cNvPr id="2" name="TextBox 1"/>
        <cdr:cNvSpPr txBox="1"/>
      </cdr:nvSpPr>
      <cdr:spPr>
        <a:xfrm xmlns:a="http://schemas.openxmlformats.org/drawingml/2006/main">
          <a:off x="8077200" y="838200"/>
          <a:ext cx="862371" cy="5322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dirty="0"/>
            <a:t>25 Countries </a:t>
          </a:r>
        </a:p>
      </cdr:txBody>
    </cdr:sp>
  </cdr:relSizeAnchor>
  <cdr:relSizeAnchor xmlns:cdr="http://schemas.openxmlformats.org/drawingml/2006/chartDrawing">
    <cdr:from>
      <cdr:x>0.55</cdr:x>
      <cdr:y>0.3</cdr:y>
    </cdr:from>
    <cdr:to>
      <cdr:x>0.79167</cdr:x>
      <cdr:y>0.43333</cdr:y>
    </cdr:to>
    <cdr:sp macro="" textlink="">
      <cdr:nvSpPr>
        <cdr:cNvPr id="3" name="TextBox 1"/>
        <cdr:cNvSpPr txBox="1"/>
      </cdr:nvSpPr>
      <cdr:spPr>
        <a:xfrm xmlns:a="http://schemas.openxmlformats.org/drawingml/2006/main">
          <a:off x="5029200" y="1371600"/>
          <a:ext cx="22098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dirty="0"/>
            <a:t>8,279,400</a:t>
          </a:r>
          <a:r>
            <a:rPr lang="en-US" sz="1200" b="0" dirty="0"/>
            <a:t> Metric Tons</a:t>
          </a:r>
        </a:p>
        <a:p xmlns:a="http://schemas.openxmlformats.org/drawingml/2006/main">
          <a:pPr algn="ctr"/>
          <a:r>
            <a:rPr lang="en-US" sz="1200" dirty="0"/>
            <a:t>326</a:t>
          </a:r>
          <a:r>
            <a:rPr lang="en-US" sz="1200" b="0" dirty="0"/>
            <a:t> </a:t>
          </a:r>
          <a:r>
            <a:rPr lang="en-US" sz="1200" dirty="0"/>
            <a:t>M</a:t>
          </a:r>
          <a:r>
            <a:rPr lang="en-US" sz="1200" b="0" dirty="0"/>
            <a:t>illion Bushels</a:t>
          </a:r>
        </a:p>
      </cdr:txBody>
    </cdr:sp>
  </cdr:relSizeAnchor>
</c:userShapes>
</file>

<file path=ppt/drawings/drawing3.xml><?xml version="1.0" encoding="utf-8"?>
<c:userShapes xmlns:c="http://schemas.openxmlformats.org/drawingml/2006/chart">
  <cdr:relSizeAnchor xmlns:cdr="http://schemas.openxmlformats.org/drawingml/2006/chartDrawing">
    <cdr:from>
      <cdr:x>0.89167</cdr:x>
      <cdr:y>0.15476</cdr:y>
    </cdr:from>
    <cdr:to>
      <cdr:x>0.98598</cdr:x>
      <cdr:y>0.23792</cdr:y>
    </cdr:to>
    <cdr:sp macro="" textlink="">
      <cdr:nvSpPr>
        <cdr:cNvPr id="2" name="TextBox 1"/>
        <cdr:cNvSpPr txBox="1"/>
      </cdr:nvSpPr>
      <cdr:spPr>
        <a:xfrm xmlns:a="http://schemas.openxmlformats.org/drawingml/2006/main">
          <a:off x="8153400" y="990600"/>
          <a:ext cx="862370" cy="5322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dirty="0"/>
            <a:t>47 Countries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E0D0B-699C-439D-A8DB-9D093027AB9F}"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C2374-452D-451A-8D89-A63C96E89982}" type="slidenum">
              <a:rPr lang="en-US" smtClean="0"/>
              <a:t>‹#›</a:t>
            </a:fld>
            <a:endParaRPr lang="en-US"/>
          </a:p>
        </p:txBody>
      </p:sp>
    </p:spTree>
    <p:extLst>
      <p:ext uri="{BB962C8B-B14F-4D97-AF65-F5344CB8AC3E}">
        <p14:creationId xmlns:p14="http://schemas.microsoft.com/office/powerpoint/2010/main" val="1433180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5982">
              <a:defRPr/>
            </a:pPr>
            <a:r>
              <a:rPr lang="en-US" b="0" dirty="0"/>
              <a:t>The U.S. Grains Council (Council) is pleased to present the findings from its 2021/2022 Sorghum Quality Report. This is the third annual edition of a report designed to provide international customers and other interested parties with accurate, unbiased information about the quality of the U.S. sorghum crop. A total of </a:t>
            </a:r>
            <a:r>
              <a:rPr lang="en-US" b="1" dirty="0"/>
              <a:t>97 samples </a:t>
            </a:r>
            <a:r>
              <a:rPr lang="en-US" b="0" dirty="0"/>
              <a:t>were collected from the outbound shipments of U.S. country elevators and large farmers and analyzed for the grade factors established by the U.S. Department of Agriculture as well as chemical composition and other quality characteristics not reported elsewhere. The results are summarized at the U.S. Aggregate level.</a:t>
            </a:r>
          </a:p>
        </p:txBody>
      </p:sp>
      <p:sp>
        <p:nvSpPr>
          <p:cNvPr id="4" name="Slide Number Placeholder 3"/>
          <p:cNvSpPr>
            <a:spLocks noGrp="1"/>
          </p:cNvSpPr>
          <p:nvPr>
            <p:ph type="sldNum" sz="quarter" idx="10"/>
          </p:nvPr>
        </p:nvSpPr>
        <p:spPr/>
        <p:txBody>
          <a:bodyPr/>
          <a:lstStyle/>
          <a:p>
            <a:pPr defTabSz="911965">
              <a:defRPr/>
            </a:pPr>
            <a:fld id="{D9B9040E-B5B4-D447-BAEB-F3ED1E1D7B45}" type="slidenum">
              <a:rPr lang="en-US">
                <a:solidFill>
                  <a:prstClr val="black"/>
                </a:solidFill>
                <a:latin typeface="Calibri" panose="020F0502020204030204"/>
              </a:rPr>
              <a:pPr defTabSz="911965">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0991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0.0%</a:t>
            </a:r>
            <a:r>
              <a:rPr lang="en-US" sz="1800" b="0" i="0" u="none" strike="noStrike" baseline="0" dirty="0">
                <a:solidFill>
                  <a:srgbClr val="000000"/>
                </a:solidFill>
                <a:latin typeface="Arial" panose="020B0604020202020204" pitchFamily="34" charset="0"/>
              </a:rPr>
              <a:t>, same as 2020/2021 (0.0%) and lower than 2019/2020 (0.2%) and the maximum for U.S. No. 1 grade (2.0%) </a:t>
            </a:r>
          </a:p>
          <a:p>
            <a:r>
              <a:rPr lang="en-US" sz="1800" b="0" i="0" u="none" strike="noStrike" baseline="0" dirty="0">
                <a:solidFill>
                  <a:srgbClr val="000000"/>
                </a:solidFill>
                <a:latin typeface="Arial" panose="020B0604020202020204" pitchFamily="34" charset="0"/>
              </a:rPr>
              <a:t>Standard deviation: </a:t>
            </a:r>
            <a:r>
              <a:rPr lang="en-US" sz="1800" b="1" i="0" u="none" strike="noStrike" baseline="0" dirty="0">
                <a:solidFill>
                  <a:srgbClr val="000000"/>
                </a:solidFill>
                <a:latin typeface="Arial" panose="020B0604020202020204" pitchFamily="34" charset="0"/>
              </a:rPr>
              <a:t>0.16%</a:t>
            </a:r>
            <a:r>
              <a:rPr lang="en-US" sz="1800" b="0" i="0" u="none" strike="noStrike" baseline="0" dirty="0">
                <a:solidFill>
                  <a:srgbClr val="000000"/>
                </a:solidFill>
                <a:latin typeface="Arial" panose="020B0604020202020204" pitchFamily="34" charset="0"/>
              </a:rPr>
              <a:t>, lower than 2020/2021 (0.26%) and 2019/2020 (0.89%)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Total damage is the percentage of kernels and pieces of kernels that are damaged in some way. A representative working sample of 15 grams of BNFM-free sorghum is visually examined by a properly trained individual for the content of damaged kernels. Types of damage include germ-damaged kernels, ground- or weather-damaged kernels, diseased kernels, frost-damaged kernels, heat-damaged kernels, insect-bored kernels, mold-damaged kernels (surface or internal), mold-like substance, purple-pigment-damaged kernels and sprout-damaged kernels. Total damage is reported as the weight percentage of the working sample that is total damaged grain. </a:t>
            </a:r>
          </a:p>
          <a:p>
            <a:endParaRPr lang="en-US" sz="1800" b="0" i="0" u="none" strike="noStrike" baseline="0" dirty="0">
              <a:solidFill>
                <a:srgbClr val="000000"/>
              </a:solidFill>
              <a:latin typeface="Arial" panose="020B0604020202020204" pitchFamily="34" charset="0"/>
            </a:endParaRPr>
          </a:p>
          <a:p>
            <a:endParaRPr lang="en-US"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13</a:t>
            </a:fld>
            <a:endParaRPr lang="en-US" dirty="0"/>
          </a:p>
        </p:txBody>
      </p:sp>
      <p:sp>
        <p:nvSpPr>
          <p:cNvPr id="5" name="Date Placeholder 4"/>
          <p:cNvSpPr>
            <a:spLocks noGrp="1"/>
          </p:cNvSpPr>
          <p:nvPr>
            <p:ph type="dt" idx="11"/>
          </p:nvPr>
        </p:nvSpPr>
        <p:spPr/>
        <p:txBody>
          <a:bodyPr/>
          <a:lstStyle/>
          <a:p>
            <a:fld id="{EB64C9B1-8451-4FCD-A8E2-013AE3937166}" type="datetime1">
              <a:rPr lang="en-US" smtClean="0"/>
              <a:t>4/14/2022</a:t>
            </a:fld>
            <a:endParaRPr lang="en-US" dirty="0"/>
          </a:p>
        </p:txBody>
      </p:sp>
    </p:spTree>
    <p:extLst>
      <p:ext uri="{BB962C8B-B14F-4D97-AF65-F5344CB8AC3E}">
        <p14:creationId xmlns:p14="http://schemas.microsoft.com/office/powerpoint/2010/main" val="2475129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0.0%</a:t>
            </a:r>
            <a:r>
              <a:rPr lang="en-US" sz="1800" b="0" i="0" u="none" strike="noStrike" baseline="0" dirty="0">
                <a:solidFill>
                  <a:srgbClr val="000000"/>
                </a:solidFill>
                <a:latin typeface="Arial" panose="020B0604020202020204" pitchFamily="34" charset="0"/>
              </a:rPr>
              <a:t>, no heat damage was observed, same as in 2020/2021 and 2019/2020 </a:t>
            </a:r>
          </a:p>
          <a:p>
            <a:pPr defTabSz="925307">
              <a:defRPr/>
            </a:pPr>
            <a:br>
              <a:rPr lang="en-US" dirty="0"/>
            </a:br>
            <a:r>
              <a:rPr lang="en-US" sz="1800" b="0" i="0" u="none" strike="noStrike" baseline="0" dirty="0">
                <a:solidFill>
                  <a:srgbClr val="000000"/>
                </a:solidFill>
                <a:latin typeface="Arial" panose="020B0604020202020204" pitchFamily="34" charset="0"/>
              </a:rPr>
              <a:t>Heat damage is a subset of total damage and consists of kernels and pieces of sorghum kernels that are materially discolored and damaged by heat. It occurs during heated air drying or in storage. Heat-damaged kernels are determined by a properly trained individual visually inspecting a 15-gram sample of BNFM-free sorghum. Heat damage, if found, is reported separately from total damage.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14</a:t>
            </a:fld>
            <a:endParaRPr lang="en-US" dirty="0"/>
          </a:p>
        </p:txBody>
      </p:sp>
      <p:sp>
        <p:nvSpPr>
          <p:cNvPr id="5" name="Date Placeholder 4"/>
          <p:cNvSpPr>
            <a:spLocks noGrp="1"/>
          </p:cNvSpPr>
          <p:nvPr>
            <p:ph type="dt" idx="11"/>
          </p:nvPr>
        </p:nvSpPr>
        <p:spPr/>
        <p:txBody>
          <a:bodyPr/>
          <a:lstStyle/>
          <a:p>
            <a:fld id="{32F555DE-CB4B-4B7F-829D-1791A62439C2}" type="datetime1">
              <a:rPr lang="en-US" smtClean="0"/>
              <a:t>4/14/2022</a:t>
            </a:fld>
            <a:endParaRPr lang="en-US" dirty="0"/>
          </a:p>
        </p:txBody>
      </p:sp>
    </p:spTree>
    <p:extLst>
      <p:ext uri="{BB962C8B-B14F-4D97-AF65-F5344CB8AC3E}">
        <p14:creationId xmlns:p14="http://schemas.microsoft.com/office/powerpoint/2010/main" val="30338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709613"/>
            <a:ext cx="6299200" cy="3543300"/>
          </a:xfrm>
        </p:spPr>
      </p:sp>
      <p:sp>
        <p:nvSpPr>
          <p:cNvPr id="3" name="Notes Placeholder 2"/>
          <p:cNvSpPr>
            <a:spLocks noGrp="1"/>
          </p:cNvSpPr>
          <p:nvPr>
            <p:ph type="body" idx="1"/>
          </p:nvPr>
        </p:nvSpPr>
        <p:spPr/>
        <p:txBody>
          <a:bodyPr/>
          <a:lstStyle/>
          <a:p>
            <a:r>
              <a:rPr lang="en-US" dirty="0"/>
              <a:t>The first set of test results we will present is for the grade factors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15</a:t>
            </a:fld>
            <a:endParaRPr lang="en-US"/>
          </a:p>
        </p:txBody>
      </p:sp>
    </p:spTree>
    <p:extLst>
      <p:ext uri="{BB962C8B-B14F-4D97-AF65-F5344CB8AC3E}">
        <p14:creationId xmlns:p14="http://schemas.microsoft.com/office/powerpoint/2010/main" val="4253305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Tannin levels in all 97 samples were less than 4.0 mg CE/g, implying an absence of tannins, the same as in 2020/2021 and 2019/2020. </a:t>
            </a:r>
            <a:endParaRPr lang="en-US" dirty="0"/>
          </a:p>
          <a:p>
            <a:pPr defTabSz="455991">
              <a:defRPr/>
            </a:pPr>
            <a:endParaRPr lang="en-US" dirty="0"/>
          </a:p>
          <a:p>
            <a:pPr marR="800"/>
            <a:r>
              <a:rPr lang="en-US" sz="1800" b="0" i="0" u="none" strike="noStrike" baseline="0" dirty="0">
                <a:solidFill>
                  <a:srgbClr val="000000"/>
                </a:solidFill>
                <a:latin typeface="Arial" panose="020B0604020202020204" pitchFamily="34" charset="0"/>
              </a:rPr>
              <a:t>Tannins are present in sorghum varieties that have a pigmented </a:t>
            </a:r>
            <a:r>
              <a:rPr lang="en-US" sz="1800" b="0" i="0" u="none" strike="noStrike" baseline="0" dirty="0" err="1">
                <a:solidFill>
                  <a:srgbClr val="000000"/>
                </a:solidFill>
                <a:latin typeface="Arial" panose="020B0604020202020204" pitchFamily="34" charset="0"/>
              </a:rPr>
              <a:t>testa</a:t>
            </a:r>
            <a:r>
              <a:rPr lang="en-US" sz="1800" b="0" i="0" u="none" strike="noStrike" baseline="0" dirty="0">
                <a:solidFill>
                  <a:srgbClr val="000000"/>
                </a:solidFill>
                <a:latin typeface="Arial" panose="020B0604020202020204" pitchFamily="34" charset="0"/>
              </a:rPr>
              <a:t> within their kernels. Tannins affect nutritional and functional properties as a result of interactions of the tannins in sorghum-containing rations. Values near or below 4.0 mg catechin equivalents (CE) per gram (g) sample by this method generally imply the absence of condensed tannins. Type III tannin sorghums usually have values greater than 8.0 mg CE/g. </a:t>
            </a:r>
          </a:p>
          <a:p>
            <a:pPr marR="800"/>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Leucoanthocyanidins (catechins) and </a:t>
            </a:r>
            <a:r>
              <a:rPr lang="en-US" sz="1800" b="0" i="0" u="none" strike="noStrike" baseline="0" dirty="0" err="1">
                <a:solidFill>
                  <a:srgbClr val="000000"/>
                </a:solidFill>
                <a:latin typeface="Arial" panose="020B0604020202020204" pitchFamily="34" charset="0"/>
              </a:rPr>
              <a:t>proanthocyanidins</a:t>
            </a:r>
            <a:r>
              <a:rPr lang="en-US" sz="1800" b="0" i="0" u="none" strike="noStrike" baseline="0" dirty="0">
                <a:solidFill>
                  <a:srgbClr val="000000"/>
                </a:solidFill>
                <a:latin typeface="Arial" panose="020B0604020202020204" pitchFamily="34" charset="0"/>
              </a:rPr>
              <a:t> (tannins) are a class of flavonoids known as flavanols that react with vanillin in the presence of mineral acids to produce a red color. Vanillin reacts with flavanols, but other flavonoid compounds can give specific color development. The test involves grinding approximately 50 g of sound seed using a UDY grinder with a 1 mm sieve and accurately weighing 0.30 g of this sample for analysis. Extraction and analysis are performed using the vanillin-HCl test with blank subtraction to remove interference by sorghum pigments. Developed color is measured using a UV-Vis spectrophotometer at 500 nanometers. A standard curve is run using pure catechin. Tests are run in triplicates, and the average value is reported as mg CE/g sample on a dry basis.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16</a:t>
            </a:fld>
            <a:endParaRPr lang="en-US" dirty="0"/>
          </a:p>
        </p:txBody>
      </p:sp>
      <p:sp>
        <p:nvSpPr>
          <p:cNvPr id="5" name="Date Placeholder 4"/>
          <p:cNvSpPr>
            <a:spLocks noGrp="1"/>
          </p:cNvSpPr>
          <p:nvPr>
            <p:ph type="dt" idx="11"/>
          </p:nvPr>
        </p:nvSpPr>
        <p:spPr/>
        <p:txBody>
          <a:bodyPr/>
          <a:lstStyle/>
          <a:p>
            <a:fld id="{04D043EE-EB00-49F5-9EA7-1AE5446A03AA}" type="datetime1">
              <a:rPr lang="en-US" smtClean="0"/>
              <a:t>4/14/2022</a:t>
            </a:fld>
            <a:endParaRPr lang="en-US" dirty="0"/>
          </a:p>
        </p:txBody>
      </p:sp>
    </p:spTree>
    <p:extLst>
      <p:ext uri="{BB962C8B-B14F-4D97-AF65-F5344CB8AC3E}">
        <p14:creationId xmlns:p14="http://schemas.microsoft.com/office/powerpoint/2010/main" val="2155061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709613"/>
            <a:ext cx="6299200" cy="354330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Chemical composition of sorghum is important because the components of protein, starch and oil are of significant interest to end-users. These attributes provide additional information related to nutritional value for livestock and poultry feeding and other processing uses of sorghum. Chemical composition tests for protein, oil and starch were conducted using an approximately 50-gram sample in a Perten DA 7250 Near-Infrared Reflectance (NIR) instrument. Results are reported on a dry basis (percent of non-water material). </a:t>
            </a:r>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17</a:t>
            </a:fld>
            <a:endParaRPr lang="en-US"/>
          </a:p>
        </p:txBody>
      </p:sp>
    </p:spTree>
    <p:extLst>
      <p:ext uri="{BB962C8B-B14F-4D97-AF65-F5344CB8AC3E}">
        <p14:creationId xmlns:p14="http://schemas.microsoft.com/office/powerpoint/2010/main" val="1796718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709613"/>
            <a:ext cx="6299200" cy="3543300"/>
          </a:xfrm>
        </p:spPr>
      </p:sp>
      <p:sp>
        <p:nvSpPr>
          <p:cNvPr id="3" name="Notes Placeholder 2"/>
          <p:cNvSpPr>
            <a:spLocks noGrp="1"/>
          </p:cNvSpPr>
          <p:nvPr>
            <p:ph type="body" idx="1"/>
          </p:nvPr>
        </p:nvSpPr>
        <p:spPr/>
        <p:txBody>
          <a:bodyPr/>
          <a:lstStyle/>
          <a:p>
            <a:pPr defTabSz="915082">
              <a:defRPr/>
            </a:pPr>
            <a:r>
              <a:rPr lang="en-US" dirty="0"/>
              <a:t>Protein</a:t>
            </a:r>
            <a:r>
              <a:rPr lang="en-US" baseline="0" dirty="0"/>
              <a:t> is important for poultry and livestock feeding and supplies essential amino acids.  Protein content is influenced by genetics, weather, crop yields and available nitrogen during the growing season.</a:t>
            </a:r>
          </a:p>
          <a:p>
            <a:pPr defTabSz="915082">
              <a:defRPr/>
            </a:pPr>
            <a:endParaRPr lang="en-US" baseline="0" dirty="0"/>
          </a:p>
          <a:p>
            <a:pPr defTabSz="915082">
              <a:defRPr/>
            </a:pPr>
            <a:r>
              <a:rPr lang="en-US" baseline="0" dirty="0"/>
              <a:t>Starch is important for wet millers and dry-grind ethanol manufacturers, while oil is an important by-product of wet and dry milling, and an essential feed component.  Both starch and oil contents are influenced by genetics, weather and crop yields.</a:t>
            </a:r>
          </a:p>
          <a:p>
            <a:pPr defTabSz="915082">
              <a:defRPr/>
            </a:pPr>
            <a:endParaRPr lang="en-US" baseline="0" dirty="0"/>
          </a:p>
          <a:p>
            <a:pPr defTabSz="915082">
              <a:defRPr/>
            </a:pPr>
            <a:r>
              <a:rPr lang="en-US" dirty="0"/>
              <a:t>The weather conditions during the grain-filling period in July and August are critical to determining final grain composition. During this time, moderate rainfall and cooler-than-average temperatures, especially overnight temperatures, promote starch and oil accumulation and increased yields. Moderate rainfall and warm temperatures in the second half of grain-fill (August to September) also aid continued nitrogen uptake and photosynthesis. Nitrogen also remobilizes from the leaves to the grain during late grain-filling, leading to increases in grain protein.</a:t>
            </a:r>
            <a:r>
              <a:rPr lang="en-US" baseline="0" dirty="0"/>
              <a:t> </a:t>
            </a:r>
            <a:br>
              <a:rPr lang="en-US" baseline="0" dirty="0"/>
            </a:br>
            <a:endParaRPr lang="en-US" baseline="0" dirty="0"/>
          </a:p>
          <a:p>
            <a:pPr defTabSz="915082">
              <a:defRPr/>
            </a:pPr>
            <a:endParaRPr lang="en-US" dirty="0"/>
          </a:p>
          <a:p>
            <a:pPr defTabSz="933673">
              <a:defRPr/>
            </a:pPr>
            <a:endParaRPr lang="en-US" dirty="0"/>
          </a:p>
        </p:txBody>
      </p:sp>
      <p:sp>
        <p:nvSpPr>
          <p:cNvPr id="4" name="Slide Number Placeholder 3"/>
          <p:cNvSpPr>
            <a:spLocks noGrp="1"/>
          </p:cNvSpPr>
          <p:nvPr>
            <p:ph type="sldNum" sz="quarter" idx="10"/>
          </p:nvPr>
        </p:nvSpPr>
        <p:spPr/>
        <p:txBody>
          <a:bodyPr/>
          <a:lstStyle/>
          <a:p>
            <a:fld id="{26319D4E-F26F-4C21-BC85-428564844F1C}" type="slidenum">
              <a:rPr lang="en-US" smtClean="0"/>
              <a:pPr/>
              <a:t>18</a:t>
            </a:fld>
            <a:endParaRPr lang="en-US"/>
          </a:p>
        </p:txBody>
      </p:sp>
    </p:spTree>
    <p:extLst>
      <p:ext uri="{BB962C8B-B14F-4D97-AF65-F5344CB8AC3E}">
        <p14:creationId xmlns:p14="http://schemas.microsoft.com/office/powerpoint/2010/main" val="628159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presents the chemical composition results at the U.S. Aggregate level. The U.S. Aggregate includes the entire number of samples collected and tested for this year’s Sorghum Quality Report.  The average, standard deviation, minimum and maximum values for each of the quality factors are shown here.  For example, we can see that the average protein for the U.S. Aggregate was </a:t>
            </a:r>
            <a:r>
              <a:rPr lang="en-US" b="1" dirty="0"/>
              <a:t>11.3%</a:t>
            </a:r>
            <a:r>
              <a:rPr lang="en-US" dirty="0"/>
              <a:t>.  The standard deviation for protein was </a:t>
            </a:r>
            <a:r>
              <a:rPr lang="en-US" b="1" dirty="0"/>
              <a:t>0.89%</a:t>
            </a:r>
            <a:r>
              <a:rPr lang="en-US" dirty="0"/>
              <a:t>. The lowest and highest values seen in the </a:t>
            </a:r>
            <a:r>
              <a:rPr lang="en-US" b="1" dirty="0"/>
              <a:t>97</a:t>
            </a:r>
            <a:r>
              <a:rPr lang="en-US" dirty="0"/>
              <a:t> samples were </a:t>
            </a:r>
            <a:r>
              <a:rPr lang="en-US" b="1" dirty="0"/>
              <a:t>9.2 </a:t>
            </a:r>
            <a:r>
              <a:rPr lang="en-US" dirty="0"/>
              <a:t>and </a:t>
            </a:r>
            <a:r>
              <a:rPr lang="en-US" b="1" dirty="0"/>
              <a:t>14.5%</a:t>
            </a:r>
            <a:r>
              <a:rPr lang="en-US" dirty="0"/>
              <a:t>, respectively.​</a:t>
            </a:r>
          </a:p>
          <a:p>
            <a:endParaRPr lang="en-US" dirty="0"/>
          </a:p>
          <a:p>
            <a:r>
              <a:rPr lang="en-US" sz="1800" b="0" i="0" u="none" strike="noStrike" baseline="0" dirty="0">
                <a:solidFill>
                  <a:srgbClr val="000000"/>
                </a:solidFill>
                <a:latin typeface="Arial" panose="020B0604020202020204" pitchFamily="34" charset="0"/>
              </a:rPr>
              <a:t>Chemical composition of sorghum is important because the components of protein, starch and oil are of significant interest to end-users. These attributes provide additional information related to nutritional value for livestock and poultry feeding and other processing uses of sorghum. Chemical composition tests for protein, oil and starch were conducted using an approximately 50-gram sample in a Perten DA 7250 Near-Infrared Reflectance (NIR) instrument. Results are reported on a dry basis (percent of non-water material). </a:t>
            </a:r>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t>19</a:t>
            </a:fld>
            <a:endParaRPr lang="en-US"/>
          </a:p>
        </p:txBody>
      </p:sp>
    </p:spTree>
    <p:extLst>
      <p:ext uri="{BB962C8B-B14F-4D97-AF65-F5344CB8AC3E}">
        <p14:creationId xmlns:p14="http://schemas.microsoft.com/office/powerpoint/2010/main" val="1534139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normAutofit/>
          </a:bodyPr>
          <a:lstStyle/>
          <a:p>
            <a:r>
              <a:rPr lang="en-US" sz="1800" b="0" i="0" u="none" strike="noStrike" baseline="0" dirty="0">
                <a:solidFill>
                  <a:srgbClr val="000000"/>
                </a:solidFill>
                <a:latin typeface="Arial" panose="020B0604020202020204" pitchFamily="34" charset="0"/>
              </a:rPr>
              <a:t>Protein is very important for poultry and livestock feeding, as it supplies essential sulfur-containing amino acids and improves the feed conversion efficiency. Protein is usually inversely related to starch concentration. Results are reported on a dry basis. The average and standard deviation for the 2021/2022 samples were the following: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11.3%</a:t>
            </a:r>
            <a:r>
              <a:rPr lang="en-US" sz="1800" b="0" i="0" u="none" strike="noStrike" baseline="0" dirty="0">
                <a:solidFill>
                  <a:srgbClr val="000000"/>
                </a:solidFill>
                <a:latin typeface="Arial" panose="020B0604020202020204" pitchFamily="34" charset="0"/>
              </a:rPr>
              <a:t>, higher than 2020/2021 (11.2%) and 2019/2020 (10.4%) </a:t>
            </a:r>
          </a:p>
          <a:p>
            <a:r>
              <a:rPr lang="en-US" sz="1800" b="0" i="0" u="none" strike="noStrike" baseline="0" dirty="0">
                <a:solidFill>
                  <a:srgbClr val="000000"/>
                </a:solidFill>
                <a:latin typeface="Arial" panose="020B0604020202020204" pitchFamily="34" charset="0"/>
              </a:rPr>
              <a:t>Standard deviation: </a:t>
            </a:r>
            <a:r>
              <a:rPr lang="en-US" sz="1800" b="1" i="0" u="none" strike="noStrike" baseline="0" dirty="0">
                <a:solidFill>
                  <a:srgbClr val="000000"/>
                </a:solidFill>
                <a:latin typeface="Arial" panose="020B0604020202020204" pitchFamily="34" charset="0"/>
              </a:rPr>
              <a:t>0.89%</a:t>
            </a:r>
            <a:r>
              <a:rPr lang="en-US" sz="1800" b="0" i="0" u="none" strike="noStrike" baseline="0" dirty="0">
                <a:solidFill>
                  <a:srgbClr val="000000"/>
                </a:solidFill>
                <a:latin typeface="Arial" panose="020B0604020202020204" pitchFamily="34" charset="0"/>
              </a:rPr>
              <a:t>, higher than 2020/2021 (0.79%) and 2019/2020 (0.76%)</a:t>
            </a:r>
          </a:p>
          <a:p>
            <a:endParaRPr lang="en-US"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20</a:t>
            </a:fld>
            <a:endParaRPr lang="en-US" dirty="0"/>
          </a:p>
        </p:txBody>
      </p:sp>
      <p:sp>
        <p:nvSpPr>
          <p:cNvPr id="5" name="Date Placeholder 4"/>
          <p:cNvSpPr>
            <a:spLocks noGrp="1"/>
          </p:cNvSpPr>
          <p:nvPr>
            <p:ph type="dt" idx="11"/>
          </p:nvPr>
        </p:nvSpPr>
        <p:spPr/>
        <p:txBody>
          <a:bodyPr/>
          <a:lstStyle/>
          <a:p>
            <a:fld id="{97485805-DDEA-4322-B446-1ADF2D50CEB3}" type="datetime1">
              <a:rPr lang="en-US" smtClean="0"/>
              <a:t>4/14/2022</a:t>
            </a:fld>
            <a:endParaRPr lang="en-US" dirty="0"/>
          </a:p>
        </p:txBody>
      </p:sp>
    </p:spTree>
    <p:extLst>
      <p:ext uri="{BB962C8B-B14F-4D97-AF65-F5344CB8AC3E}">
        <p14:creationId xmlns:p14="http://schemas.microsoft.com/office/powerpoint/2010/main" val="2806376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normAutofit/>
          </a:bodyPr>
          <a:lstStyle/>
          <a:p>
            <a:r>
              <a:rPr lang="en-US" sz="1800" b="0" i="0" u="none" strike="noStrike" baseline="0" dirty="0">
                <a:solidFill>
                  <a:srgbClr val="000000"/>
                </a:solidFill>
                <a:latin typeface="Arial" panose="020B0604020202020204" pitchFamily="34" charset="0"/>
              </a:rPr>
              <a:t>Starch is related to metabolizable energy for livestock and poultry. High starch concentration is often indicative of good kernel maturation/filling conditions and reasonably moderate kernel densities. Results are reported on a dry basis. The average and standard deviation for the 2021/2022 samples were the following: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73.4%</a:t>
            </a:r>
            <a:r>
              <a:rPr lang="en-US" sz="1800" b="0" i="0" u="none" strike="noStrike" baseline="0" dirty="0">
                <a:solidFill>
                  <a:srgbClr val="000000"/>
                </a:solidFill>
                <a:latin typeface="Arial" panose="020B0604020202020204" pitchFamily="34" charset="0"/>
              </a:rPr>
              <a:t>, higher than 2020/2021 (72.6%) and 2019/2020 (72.1%) </a:t>
            </a:r>
          </a:p>
          <a:p>
            <a:r>
              <a:rPr lang="en-US" sz="1800" b="0" i="0" u="none" strike="noStrike" baseline="0" dirty="0">
                <a:solidFill>
                  <a:srgbClr val="000000"/>
                </a:solidFill>
                <a:latin typeface="Arial" panose="020B0604020202020204" pitchFamily="34" charset="0"/>
              </a:rPr>
              <a:t>Standard deviation: </a:t>
            </a:r>
            <a:r>
              <a:rPr lang="en-US" sz="1800" b="1" i="0" u="none" strike="noStrike" baseline="0" dirty="0">
                <a:solidFill>
                  <a:srgbClr val="000000"/>
                </a:solidFill>
                <a:latin typeface="Arial" panose="020B0604020202020204" pitchFamily="34" charset="0"/>
              </a:rPr>
              <a:t>0.97%</a:t>
            </a:r>
            <a:r>
              <a:rPr lang="en-US" sz="1800" b="0" i="0" u="none" strike="noStrike" baseline="0" dirty="0">
                <a:solidFill>
                  <a:srgbClr val="000000"/>
                </a:solidFill>
                <a:latin typeface="Arial" panose="020B0604020202020204" pitchFamily="34" charset="0"/>
              </a:rPr>
              <a:t>, lower than 2020/2021 (1.01%) and 2019/2020 (1.21%) </a:t>
            </a:r>
          </a:p>
          <a:p>
            <a:pPr lvl="0"/>
            <a:endParaRPr lang="en-US" dirty="0"/>
          </a:p>
          <a:p>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21</a:t>
            </a:fld>
            <a:endParaRPr lang="en-US" dirty="0"/>
          </a:p>
        </p:txBody>
      </p:sp>
      <p:sp>
        <p:nvSpPr>
          <p:cNvPr id="5" name="Date Placeholder 4"/>
          <p:cNvSpPr>
            <a:spLocks noGrp="1"/>
          </p:cNvSpPr>
          <p:nvPr>
            <p:ph type="dt" idx="11"/>
          </p:nvPr>
        </p:nvSpPr>
        <p:spPr/>
        <p:txBody>
          <a:bodyPr/>
          <a:lstStyle/>
          <a:p>
            <a:fld id="{5B9C06E8-CE21-41DE-8AE7-D8B3BC6F968B}" type="datetime1">
              <a:rPr lang="en-US" smtClean="0"/>
              <a:t>4/14/2022</a:t>
            </a:fld>
            <a:endParaRPr lang="en-US" dirty="0"/>
          </a:p>
        </p:txBody>
      </p:sp>
    </p:spTree>
    <p:extLst>
      <p:ext uri="{BB962C8B-B14F-4D97-AF65-F5344CB8AC3E}">
        <p14:creationId xmlns:p14="http://schemas.microsoft.com/office/powerpoint/2010/main" val="3435756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normAutofit/>
          </a:bodyPr>
          <a:lstStyle/>
          <a:p>
            <a:r>
              <a:rPr lang="en-US" sz="1800" b="0" i="0" u="none" strike="noStrike" baseline="0" dirty="0">
                <a:solidFill>
                  <a:srgbClr val="000000"/>
                </a:solidFill>
                <a:latin typeface="Arial" panose="020B0604020202020204" pitchFamily="34" charset="0"/>
              </a:rPr>
              <a:t>Oil is an essential component of poultry and livestock rations. It serves as an energy source, enables fat-soluble vitamins to be utilized and provides certain essential fatty acids. Oil may also be an important co-product of sorghum value-added processing. Results are reported on a dry basis. The average and standard deviation for the 2021/2022 samples were the following: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4.7%</a:t>
            </a:r>
            <a:r>
              <a:rPr lang="en-US" sz="1800" b="0" i="0" u="none" strike="noStrike" baseline="0" dirty="0">
                <a:solidFill>
                  <a:srgbClr val="000000"/>
                </a:solidFill>
                <a:latin typeface="Arial" panose="020B0604020202020204" pitchFamily="34" charset="0"/>
              </a:rPr>
              <a:t>, same as 2020/2021 and 2019/2020 </a:t>
            </a:r>
          </a:p>
          <a:p>
            <a:r>
              <a:rPr lang="en-US" sz="1800" b="0" i="0" u="none" strike="noStrike" baseline="0" dirty="0">
                <a:solidFill>
                  <a:srgbClr val="000000"/>
                </a:solidFill>
                <a:latin typeface="Arial" panose="020B0604020202020204" pitchFamily="34" charset="0"/>
              </a:rPr>
              <a:t>Standard deviation: </a:t>
            </a:r>
            <a:r>
              <a:rPr lang="en-US" sz="1800" b="1" i="0" u="none" strike="noStrike" baseline="0" dirty="0">
                <a:solidFill>
                  <a:srgbClr val="000000"/>
                </a:solidFill>
                <a:latin typeface="Arial" panose="020B0604020202020204" pitchFamily="34" charset="0"/>
              </a:rPr>
              <a:t>0.32%</a:t>
            </a:r>
            <a:r>
              <a:rPr lang="en-US" sz="1800" b="0" i="0" u="none" strike="noStrike" baseline="0" dirty="0">
                <a:solidFill>
                  <a:srgbClr val="000000"/>
                </a:solidFill>
                <a:latin typeface="Arial" panose="020B0604020202020204" pitchFamily="34" charset="0"/>
              </a:rPr>
              <a:t>, higher than 2020/2021 (0.20%) and 2019/2020 (0.26%) </a:t>
            </a:r>
          </a:p>
          <a:p>
            <a:pPr defTabSz="906519">
              <a:defRPr/>
            </a:pPr>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22</a:t>
            </a:fld>
            <a:endParaRPr lang="en-US" dirty="0"/>
          </a:p>
        </p:txBody>
      </p:sp>
      <p:sp>
        <p:nvSpPr>
          <p:cNvPr id="5" name="Date Placeholder 4"/>
          <p:cNvSpPr>
            <a:spLocks noGrp="1"/>
          </p:cNvSpPr>
          <p:nvPr>
            <p:ph type="dt" idx="11"/>
          </p:nvPr>
        </p:nvSpPr>
        <p:spPr/>
        <p:txBody>
          <a:bodyPr/>
          <a:lstStyle/>
          <a:p>
            <a:fld id="{A66A119E-7EFD-4BB2-B42E-85718A59D9CF}" type="datetime1">
              <a:rPr lang="en-US" smtClean="0"/>
              <a:t>4/14/2022</a:t>
            </a:fld>
            <a:endParaRPr lang="en-US" dirty="0"/>
          </a:p>
        </p:txBody>
      </p:sp>
    </p:spTree>
    <p:extLst>
      <p:ext uri="{BB962C8B-B14F-4D97-AF65-F5344CB8AC3E}">
        <p14:creationId xmlns:p14="http://schemas.microsoft.com/office/powerpoint/2010/main" val="36852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dirty="0"/>
              <a:t>Sorghum production in the United States can be grouped into the two main harvest areas shown in the map below (the Early Harvest Area and the Late Harvest Area). For this 2021/2022 Sorghum Quality Report, the target population was sorghum from these two key U.S. sorghum-producing areas representing nearly 100% of the U.S. sorghum exports. The results reflect the quality of blended samples pulled from the outbound sorghum shipments of U.S. elevators and a large sorghum producer. </a:t>
            </a:r>
          </a:p>
          <a:p>
            <a:endParaRPr lang="en-US" dirty="0"/>
          </a:p>
          <a:p>
            <a:r>
              <a:rPr lang="en-US" dirty="0"/>
              <a:t>The targeted number of samples were proportionately stratified according to each sorghum-producing area’s share of total U.S. sorghum exports, as shown on the map.</a:t>
            </a:r>
          </a:p>
          <a:p>
            <a:endParaRPr lang="en-US" dirty="0"/>
          </a:p>
          <a:p>
            <a:r>
              <a:rPr lang="en-US" dirty="0"/>
              <a:t>A total of 97 blended sorghum samples from thirteen participating elevators and one participating farmer were received from September 20, 2021, through February 16, 2022. Samples were received by the Amarillo Grain Exchange, Inc. in Amarillo, Texas, and tested for the sorghum grade factors. The samples were then sent to the Cereal Quality Lab at Texas A&amp;M University in College Station, Texas, for chemical composition and physical factor analysis. </a:t>
            </a:r>
          </a:p>
          <a:p>
            <a:endParaRPr lang="en-US" baseline="0" dirty="0"/>
          </a:p>
          <a:p>
            <a:r>
              <a:rPr lang="en-US" dirty="0"/>
              <a:t>Averages and standard deviations for each quality factor were calculated for the Early Harvest Area and the Late Harvest Area. The U.S. Aggregate average and standard deviation were then calculated based on each Harvest Area’s proportion of total U.S. sorghum exports following standard statistical techniques for proportionate stratified sampling. The results are reported only for the U.S. Aggregate and not the individual harvest areas.</a:t>
            </a:r>
            <a:endParaRPr lang="en-US"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5</a:t>
            </a:fld>
            <a:endParaRPr lang="en-US" dirty="0"/>
          </a:p>
        </p:txBody>
      </p:sp>
      <p:sp>
        <p:nvSpPr>
          <p:cNvPr id="5" name="Date Placeholder 4"/>
          <p:cNvSpPr>
            <a:spLocks noGrp="1"/>
          </p:cNvSpPr>
          <p:nvPr>
            <p:ph type="dt" idx="11"/>
          </p:nvPr>
        </p:nvSpPr>
        <p:spPr/>
        <p:txBody>
          <a:bodyPr/>
          <a:lstStyle/>
          <a:p>
            <a:fld id="{8652A78A-8E2F-46F9-B01B-9970956DF991}" type="datetime1">
              <a:rPr lang="en-US" smtClean="0"/>
              <a:t>4/14/2022</a:t>
            </a:fld>
            <a:endParaRPr lang="en-US" dirty="0"/>
          </a:p>
        </p:txBody>
      </p:sp>
    </p:spTree>
    <p:extLst>
      <p:ext uri="{BB962C8B-B14F-4D97-AF65-F5344CB8AC3E}">
        <p14:creationId xmlns:p14="http://schemas.microsoft.com/office/powerpoint/2010/main" val="1319877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19D4E-F26F-4C21-BC85-428564844F1C}" type="slidenum">
              <a:rPr lang="en-US" smtClean="0"/>
              <a:t>23</a:t>
            </a:fld>
            <a:endParaRPr lang="en-US" dirty="0"/>
          </a:p>
        </p:txBody>
      </p:sp>
    </p:spTree>
    <p:extLst>
      <p:ext uri="{BB962C8B-B14F-4D97-AF65-F5344CB8AC3E}">
        <p14:creationId xmlns:p14="http://schemas.microsoft.com/office/powerpoint/2010/main" val="10403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Sorghum Quality</a:t>
            </a:r>
            <a:r>
              <a:rPr lang="en-US" baseline="0" dirty="0"/>
              <a:t> Report includes quality tests for the following factors:</a:t>
            </a:r>
          </a:p>
          <a:p>
            <a:pPr marL="223791" indent="-223791" defTabSz="895158">
              <a:buFont typeface="+mj-lt"/>
              <a:buAutoNum type="arabicPeriod"/>
              <a:defRPr/>
            </a:pPr>
            <a:r>
              <a:rPr lang="en-US" baseline="0" dirty="0"/>
              <a:t>U.S. Grade factors – this includes test weight, “broken kernels and foreign material” commonly referred to as BNFM, total damage and heat damage, a subset of total damage. </a:t>
            </a:r>
          </a:p>
          <a:p>
            <a:pPr marL="223791" indent="-223791" defTabSz="895158">
              <a:buFont typeface="+mj-lt"/>
              <a:buAutoNum type="arabicPeriod"/>
              <a:defRPr/>
            </a:pPr>
            <a:r>
              <a:rPr lang="en-US" baseline="0" dirty="0"/>
              <a:t>Chemical composition consisting of protein, starch and oil,</a:t>
            </a:r>
          </a:p>
          <a:p>
            <a:pPr marL="223791" indent="-223791" defTabSz="895158">
              <a:buFont typeface="+mj-lt"/>
              <a:buAutoNum type="arabicPeriod"/>
              <a:defRPr/>
            </a:pPr>
            <a:r>
              <a:rPr lang="en-US" baseline="0" dirty="0"/>
              <a:t>Tannins</a:t>
            </a:r>
          </a:p>
          <a:p>
            <a:pPr marL="223791" indent="-223791" defTabSz="895158">
              <a:buFont typeface="+mj-lt"/>
              <a:buAutoNum type="arabicPeriod"/>
              <a:defRPr/>
            </a:pPr>
            <a:r>
              <a:rPr lang="en-US" baseline="0" dirty="0"/>
              <a:t>Physical factors measuring kernel diameter, 1000-kernel weight and kernel hardness index</a:t>
            </a:r>
          </a:p>
        </p:txBody>
      </p:sp>
      <p:sp>
        <p:nvSpPr>
          <p:cNvPr id="4" name="Slide Number Placeholder 3"/>
          <p:cNvSpPr>
            <a:spLocks noGrp="1"/>
          </p:cNvSpPr>
          <p:nvPr>
            <p:ph type="sldNum" sz="quarter" idx="10"/>
          </p:nvPr>
        </p:nvSpPr>
        <p:spPr/>
        <p:txBody>
          <a:bodyPr/>
          <a:lstStyle/>
          <a:p>
            <a:fld id="{D9B9040E-B5B4-D447-BAEB-F3ED1E1D7B45}" type="slidenum">
              <a:rPr lang="en-US" smtClean="0"/>
              <a:t>6</a:t>
            </a:fld>
            <a:endParaRPr lang="en-US"/>
          </a:p>
        </p:txBody>
      </p:sp>
    </p:spTree>
    <p:extLst>
      <p:ext uri="{BB962C8B-B14F-4D97-AF65-F5344CB8AC3E}">
        <p14:creationId xmlns:p14="http://schemas.microsoft.com/office/powerpoint/2010/main" val="225287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709613"/>
            <a:ext cx="6299200" cy="3543300"/>
          </a:xfrm>
        </p:spPr>
      </p:sp>
      <p:sp>
        <p:nvSpPr>
          <p:cNvPr id="3" name="Notes Placeholder 2"/>
          <p:cNvSpPr>
            <a:spLocks noGrp="1"/>
          </p:cNvSpPr>
          <p:nvPr>
            <p:ph type="body" idx="1"/>
          </p:nvPr>
        </p:nvSpPr>
        <p:spPr/>
        <p:txBody>
          <a:bodyPr/>
          <a:lstStyle/>
          <a:p>
            <a:r>
              <a:rPr lang="en-US" dirty="0"/>
              <a:t>The first set of test results we will present is for the grade factors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7</a:t>
            </a:fld>
            <a:endParaRPr lang="en-US"/>
          </a:p>
        </p:txBody>
      </p:sp>
    </p:spTree>
    <p:extLst>
      <p:ext uri="{BB962C8B-B14F-4D97-AF65-F5344CB8AC3E}">
        <p14:creationId xmlns:p14="http://schemas.microsoft.com/office/powerpoint/2010/main" val="225789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sorghum is traded based on grades established by the U.S. government. In order to meet the requirements for a given grade of sorghum, a load of sorghum must achieve the minimum standards for test weight and not exceed maximum standards for heat damage, total damaged</a:t>
            </a:r>
            <a:r>
              <a:rPr lang="en-US" baseline="0" dirty="0"/>
              <a:t> kernels, foreign material and BNFM </a:t>
            </a:r>
            <a:r>
              <a:rPr lang="en-US" dirty="0"/>
              <a:t>of that grade.</a:t>
            </a:r>
          </a:p>
          <a:p>
            <a:endParaRPr lang="en-US" dirty="0"/>
          </a:p>
          <a:p>
            <a:r>
              <a:rPr lang="en-US" dirty="0"/>
              <a:t>The key grading factors as shown here are:  </a:t>
            </a:r>
          </a:p>
          <a:p>
            <a:pPr marL="167194" indent="-167194">
              <a:buFont typeface="Arial" pitchFamily="34" charset="0"/>
              <a:buChar char="•"/>
            </a:pPr>
            <a:r>
              <a:rPr lang="en-US" dirty="0"/>
              <a:t>Test weight – the chart reports</a:t>
            </a:r>
            <a:r>
              <a:rPr lang="en-US" baseline="0" dirty="0"/>
              <a:t> the minimum test weight for each grade; for example, the sorghum must have a minimum test weight of 55.0 </a:t>
            </a:r>
            <a:r>
              <a:rPr lang="en-US" baseline="0" dirty="0" err="1"/>
              <a:t>lb</a:t>
            </a:r>
            <a:r>
              <a:rPr lang="en-US" baseline="0" dirty="0"/>
              <a:t>/</a:t>
            </a:r>
            <a:r>
              <a:rPr lang="en-US" baseline="0" dirty="0" err="1"/>
              <a:t>bu</a:t>
            </a:r>
            <a:r>
              <a:rPr lang="en-US" baseline="0" dirty="0"/>
              <a:t> to be U.S. Grade No. 2</a:t>
            </a:r>
            <a:endParaRPr lang="en-US" dirty="0"/>
          </a:p>
          <a:p>
            <a:pPr marL="167194" indent="-167194">
              <a:buFont typeface="Arial" pitchFamily="34" charset="0"/>
              <a:buChar char="•"/>
            </a:pPr>
            <a:r>
              <a:rPr lang="en-US" dirty="0"/>
              <a:t>The chart reports the maximum</a:t>
            </a:r>
            <a:r>
              <a:rPr lang="en-US" baseline="0" dirty="0"/>
              <a:t> level for each of the following three factors:</a:t>
            </a:r>
            <a:endParaRPr lang="en-US" dirty="0"/>
          </a:p>
          <a:p>
            <a:pPr marL="618091" lvl="1" indent="-167194">
              <a:buFont typeface="Arial" pitchFamily="34" charset="0"/>
              <a:buChar char="•"/>
            </a:pPr>
            <a:r>
              <a:rPr lang="en-US" dirty="0"/>
              <a:t>Heat damage, which is a</a:t>
            </a:r>
            <a:r>
              <a:rPr lang="en-US" baseline="0" dirty="0"/>
              <a:t> sub-set of total damage</a:t>
            </a:r>
            <a:endParaRPr lang="en-US" dirty="0"/>
          </a:p>
          <a:p>
            <a:pPr marL="618091" lvl="1" indent="-167194" defTabSz="891873">
              <a:buFont typeface="Arial" pitchFamily="34" charset="0"/>
              <a:buChar char="•"/>
              <a:defRPr/>
            </a:pPr>
            <a:r>
              <a:rPr lang="en-US" dirty="0"/>
              <a:t>Total damage, </a:t>
            </a:r>
          </a:p>
          <a:p>
            <a:pPr marL="618091" lvl="1" indent="-167194" defTabSz="891873">
              <a:buFont typeface="Arial" pitchFamily="34" charset="0"/>
              <a:buChar char="•"/>
              <a:defRPr/>
            </a:pPr>
            <a:r>
              <a:rPr lang="en-US" dirty="0"/>
              <a:t>Foreign material, and </a:t>
            </a:r>
          </a:p>
          <a:p>
            <a:pPr marL="618091" lvl="1" indent="-167194" defTabSz="891873">
              <a:buFont typeface="Arial" pitchFamily="34" charset="0"/>
              <a:buChar char="•"/>
              <a:defRPr/>
            </a:pPr>
            <a:r>
              <a:rPr lang="en-US" dirty="0"/>
              <a:t>BNFM, which stands for “Broken Kernels and Foreign Material”</a:t>
            </a:r>
          </a:p>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t>8</a:t>
            </a:fld>
            <a:endParaRPr lang="en-US"/>
          </a:p>
        </p:txBody>
      </p:sp>
    </p:spTree>
    <p:extLst>
      <p:ext uri="{BB962C8B-B14F-4D97-AF65-F5344CB8AC3E}">
        <p14:creationId xmlns:p14="http://schemas.microsoft.com/office/powerpoint/2010/main" val="164153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This table presents the grade factor results at the U.S. Aggregate level. The U.S. Aggregate includes the entire number of samples collected and tested for this year’s Sorghum Quality Report.  The average, standard deviation, minimum and maximum values for each of the quality factors are shown here.  For example, we can see that the average test weight for the U.S. Aggregate was </a:t>
            </a:r>
            <a:r>
              <a:rPr lang="en-US" b="1" dirty="0"/>
              <a:t>59.1</a:t>
            </a:r>
            <a:r>
              <a:rPr lang="en-US" dirty="0"/>
              <a:t> pounds per bushel or </a:t>
            </a:r>
            <a:r>
              <a:rPr lang="en-US" b="1" dirty="0"/>
              <a:t>76.1</a:t>
            </a:r>
            <a:r>
              <a:rPr lang="en-US" dirty="0"/>
              <a:t> kilograms per hectoliter.  The standard deviation for test weight was </a:t>
            </a:r>
            <a:r>
              <a:rPr lang="en-US" b="1" dirty="0"/>
              <a:t>1.55</a:t>
            </a:r>
            <a:r>
              <a:rPr lang="en-US" dirty="0"/>
              <a:t> </a:t>
            </a:r>
            <a:r>
              <a:rPr lang="en-US" dirty="0" err="1"/>
              <a:t>lb</a:t>
            </a:r>
            <a:r>
              <a:rPr lang="en-US" dirty="0"/>
              <a:t>/</a:t>
            </a:r>
            <a:r>
              <a:rPr lang="en-US" dirty="0" err="1"/>
              <a:t>bu</a:t>
            </a:r>
            <a:r>
              <a:rPr lang="en-US" dirty="0"/>
              <a:t> or </a:t>
            </a:r>
            <a:r>
              <a:rPr lang="en-US" b="1" dirty="0"/>
              <a:t>1.99 </a:t>
            </a:r>
            <a:r>
              <a:rPr lang="en-US" dirty="0"/>
              <a:t>kg/hl.  The lowest and highest test weights seen in the </a:t>
            </a:r>
            <a:r>
              <a:rPr lang="en-US" b="1" dirty="0"/>
              <a:t>97</a:t>
            </a:r>
            <a:r>
              <a:rPr lang="en-US" dirty="0"/>
              <a:t> samples were </a:t>
            </a:r>
            <a:r>
              <a:rPr lang="en-US" b="1" dirty="0"/>
              <a:t>52.9</a:t>
            </a:r>
            <a:r>
              <a:rPr lang="en-US" dirty="0"/>
              <a:t> and </a:t>
            </a:r>
            <a:r>
              <a:rPr lang="en-US" b="1" dirty="0"/>
              <a:t>62.0</a:t>
            </a:r>
            <a:r>
              <a:rPr lang="en-US" dirty="0"/>
              <a:t> </a:t>
            </a:r>
            <a:r>
              <a:rPr lang="en-US" dirty="0" err="1"/>
              <a:t>lb</a:t>
            </a:r>
            <a:r>
              <a:rPr lang="en-US" dirty="0"/>
              <a:t>/</a:t>
            </a:r>
            <a:r>
              <a:rPr lang="en-US" dirty="0" err="1"/>
              <a:t>bu</a:t>
            </a:r>
            <a:r>
              <a:rPr lang="en-US" dirty="0"/>
              <a:t>, respectively.​</a:t>
            </a:r>
          </a:p>
          <a:p>
            <a:pPr rtl="0" fontAlgn="base"/>
            <a:r>
              <a:rPr lang="en-US" dirty="0"/>
              <a:t>​</a:t>
            </a:r>
          </a:p>
          <a:p>
            <a:pPr rtl="0" fontAlgn="base"/>
            <a:r>
              <a:rPr lang="en-US" dirty="0"/>
              <a:t>We will review the results for each of the quality factors on the following slides.</a:t>
            </a:r>
          </a:p>
          <a:p>
            <a:pPr rtl="0" fontAlgn="base"/>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t>9</a:t>
            </a:fld>
            <a:endParaRPr lang="en-US"/>
          </a:p>
        </p:txBody>
      </p:sp>
    </p:spTree>
    <p:extLst>
      <p:ext uri="{BB962C8B-B14F-4D97-AF65-F5344CB8AC3E}">
        <p14:creationId xmlns:p14="http://schemas.microsoft.com/office/powerpoint/2010/main" val="394922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59.1 </a:t>
            </a:r>
            <a:r>
              <a:rPr lang="en-US" sz="1800" b="1" i="0" u="none" strike="noStrike" baseline="0" dirty="0" err="1">
                <a:solidFill>
                  <a:srgbClr val="000000"/>
                </a:solidFill>
                <a:latin typeface="Arial" panose="020B0604020202020204" pitchFamily="34" charset="0"/>
              </a:rPr>
              <a:t>lb</a:t>
            </a:r>
            <a:r>
              <a:rPr lang="en-US" sz="1800" b="1" i="0" u="none" strike="noStrike" baseline="0" dirty="0">
                <a:solidFill>
                  <a:srgbClr val="000000"/>
                </a:solidFill>
                <a:latin typeface="Arial" panose="020B0604020202020204" pitchFamily="34" charset="0"/>
              </a:rPr>
              <a:t>/</a:t>
            </a:r>
            <a:r>
              <a:rPr lang="en-US" sz="1800" b="1" i="0" u="none" strike="noStrike" baseline="0" dirty="0" err="1">
                <a:solidFill>
                  <a:srgbClr val="000000"/>
                </a:solidFill>
                <a:latin typeface="Arial" panose="020B0604020202020204" pitchFamily="34" charset="0"/>
              </a:rPr>
              <a:t>bu</a:t>
            </a:r>
            <a:r>
              <a:rPr lang="en-US" sz="1800" b="1" i="0" u="none" strike="noStrike" baseline="0" dirty="0">
                <a:solidFill>
                  <a:srgbClr val="000000"/>
                </a:solidFill>
                <a:latin typeface="Arial" panose="020B0604020202020204" pitchFamily="34" charset="0"/>
              </a:rPr>
              <a:t> (76.1 kg/hl)</a:t>
            </a:r>
            <a:r>
              <a:rPr lang="en-US" sz="1800" b="0" i="0" u="none" strike="noStrike" baseline="0" dirty="0">
                <a:solidFill>
                  <a:srgbClr val="000000"/>
                </a:solidFill>
                <a:latin typeface="Arial" panose="020B0604020202020204" pitchFamily="34" charset="0"/>
              </a:rPr>
              <a:t>, higher than 2020/2021 (58.3 </a:t>
            </a:r>
            <a:r>
              <a:rPr lang="en-US" sz="1800" b="0" i="0" u="none" strike="noStrike" baseline="0" dirty="0" err="1">
                <a:solidFill>
                  <a:srgbClr val="000000"/>
                </a:solidFill>
                <a:latin typeface="Arial" panose="020B0604020202020204" pitchFamily="34" charset="0"/>
              </a:rPr>
              <a:t>lb</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bu</a:t>
            </a:r>
            <a:r>
              <a:rPr lang="en-US" sz="1800" b="0" i="0" u="none" strike="noStrike" baseline="0" dirty="0">
                <a:solidFill>
                  <a:srgbClr val="000000"/>
                </a:solidFill>
                <a:latin typeface="Arial" panose="020B0604020202020204" pitchFamily="34" charset="0"/>
              </a:rPr>
              <a:t> or 75.1 kg/hl), 2019/2020 (58.9 </a:t>
            </a:r>
            <a:r>
              <a:rPr lang="en-US" sz="1800" b="0" i="0" u="none" strike="noStrike" baseline="0" dirty="0" err="1">
                <a:solidFill>
                  <a:srgbClr val="000000"/>
                </a:solidFill>
                <a:latin typeface="Arial" panose="020B0604020202020204" pitchFamily="34" charset="0"/>
              </a:rPr>
              <a:t>lb</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bu</a:t>
            </a:r>
            <a:r>
              <a:rPr lang="en-US" sz="1800" b="0" i="0" u="none" strike="noStrike" baseline="0" dirty="0">
                <a:solidFill>
                  <a:srgbClr val="000000"/>
                </a:solidFill>
                <a:latin typeface="Arial" panose="020B0604020202020204" pitchFamily="34" charset="0"/>
              </a:rPr>
              <a:t> or 75.8 kg/hl) and the minimum for U.S. No. 1 grade (57.0 </a:t>
            </a:r>
            <a:r>
              <a:rPr lang="en-US" sz="1800" b="0" i="0" u="none" strike="noStrike" baseline="0" dirty="0" err="1">
                <a:solidFill>
                  <a:srgbClr val="000000"/>
                </a:solidFill>
                <a:latin typeface="Arial" panose="020B0604020202020204" pitchFamily="34" charset="0"/>
              </a:rPr>
              <a:t>lb</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bu</a:t>
            </a:r>
            <a:r>
              <a:rPr lang="en-US" sz="1800" b="0" i="0" u="none" strike="noStrike" baseline="0" dirty="0">
                <a:solidFill>
                  <a:srgbClr val="000000"/>
                </a:solidFill>
                <a:latin typeface="Arial" panose="020B0604020202020204" pitchFamily="34" charset="0"/>
              </a:rPr>
              <a:t> or 73.4 kg/hl)</a:t>
            </a:r>
          </a:p>
          <a:p>
            <a:r>
              <a:rPr lang="en-US" sz="1800" b="0" i="0" u="none" strike="noStrike" baseline="0" dirty="0">
                <a:solidFill>
                  <a:srgbClr val="000000"/>
                </a:solidFill>
                <a:latin typeface="Arial" panose="020B0604020202020204" pitchFamily="34" charset="0"/>
              </a:rPr>
              <a:t>Standard deviation: </a:t>
            </a:r>
            <a:r>
              <a:rPr lang="en-US" sz="1800" b="1" i="0" u="none" strike="noStrike" baseline="0" dirty="0">
                <a:solidFill>
                  <a:srgbClr val="000000"/>
                </a:solidFill>
                <a:latin typeface="Arial" panose="020B0604020202020204" pitchFamily="34" charset="0"/>
              </a:rPr>
              <a:t>1.55 </a:t>
            </a:r>
            <a:r>
              <a:rPr lang="en-US" sz="1800" b="1" i="0" u="none" strike="noStrike" baseline="0" dirty="0" err="1">
                <a:solidFill>
                  <a:srgbClr val="000000"/>
                </a:solidFill>
                <a:latin typeface="Arial" panose="020B0604020202020204" pitchFamily="34" charset="0"/>
              </a:rPr>
              <a:t>lb</a:t>
            </a:r>
            <a:r>
              <a:rPr lang="en-US" sz="1800" b="1" i="0" u="none" strike="noStrike" baseline="0" dirty="0">
                <a:solidFill>
                  <a:srgbClr val="000000"/>
                </a:solidFill>
                <a:latin typeface="Arial" panose="020B0604020202020204" pitchFamily="34" charset="0"/>
              </a:rPr>
              <a:t>/</a:t>
            </a:r>
            <a:r>
              <a:rPr lang="en-US" sz="1800" b="1" i="0" u="none" strike="noStrike" baseline="0" dirty="0" err="1">
                <a:solidFill>
                  <a:srgbClr val="000000"/>
                </a:solidFill>
                <a:latin typeface="Arial" panose="020B0604020202020204" pitchFamily="34" charset="0"/>
              </a:rPr>
              <a:t>bu</a:t>
            </a:r>
            <a:r>
              <a:rPr lang="en-US" sz="1800" b="1" i="0" u="none" strike="noStrike" baseline="0" dirty="0">
                <a:solidFill>
                  <a:srgbClr val="000000"/>
                </a:solidFill>
                <a:latin typeface="Arial" panose="020B0604020202020204" pitchFamily="34" charset="0"/>
              </a:rPr>
              <a:t> (1.99 kg/hl)</a:t>
            </a:r>
            <a:r>
              <a:rPr lang="en-US" sz="1800" b="0" i="0" u="none" strike="noStrike" baseline="0" dirty="0">
                <a:solidFill>
                  <a:srgbClr val="000000"/>
                </a:solidFill>
                <a:latin typeface="Arial" panose="020B0604020202020204" pitchFamily="34" charset="0"/>
              </a:rPr>
              <a:t>, lower than 2020/2021 (1.92 </a:t>
            </a:r>
            <a:r>
              <a:rPr lang="en-US" sz="1800" b="0" i="0" u="none" strike="noStrike" baseline="0" dirty="0" err="1">
                <a:solidFill>
                  <a:srgbClr val="000000"/>
                </a:solidFill>
                <a:latin typeface="Arial" panose="020B0604020202020204" pitchFamily="34" charset="0"/>
              </a:rPr>
              <a:t>lb</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bu</a:t>
            </a:r>
            <a:r>
              <a:rPr lang="en-US" sz="1800" b="0" i="0" u="none" strike="noStrike" baseline="0" dirty="0">
                <a:solidFill>
                  <a:srgbClr val="000000"/>
                </a:solidFill>
                <a:latin typeface="Arial" panose="020B0604020202020204" pitchFamily="34" charset="0"/>
              </a:rPr>
              <a:t> or 2.47 kg/hl) and 2019/2020 (1.59 </a:t>
            </a:r>
            <a:r>
              <a:rPr lang="en-US" sz="1800" b="0" i="0" u="none" strike="noStrike" baseline="0" dirty="0" err="1">
                <a:solidFill>
                  <a:srgbClr val="000000"/>
                </a:solidFill>
                <a:latin typeface="Arial" panose="020B0604020202020204" pitchFamily="34" charset="0"/>
              </a:rPr>
              <a:t>lb</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bu</a:t>
            </a:r>
            <a:r>
              <a:rPr lang="en-US" sz="1800" b="0" i="0" u="none" strike="noStrike" baseline="0" dirty="0">
                <a:solidFill>
                  <a:srgbClr val="000000"/>
                </a:solidFill>
                <a:latin typeface="Arial" panose="020B0604020202020204" pitchFamily="34" charset="0"/>
              </a:rPr>
              <a:t> or 2.04 kg/hl) </a:t>
            </a:r>
          </a:p>
          <a:p>
            <a:pPr marR="1800"/>
            <a:endParaRPr lang="en-US" sz="1800" b="0" i="0" u="none" strike="noStrike" baseline="0" dirty="0">
              <a:solidFill>
                <a:srgbClr val="000000"/>
              </a:solidFill>
              <a:latin typeface="Arial" panose="020B0604020202020204" pitchFamily="34" charset="0"/>
            </a:endParaRPr>
          </a:p>
          <a:p>
            <a:pPr marR="1800"/>
            <a:r>
              <a:rPr lang="en-US" sz="1800" b="0" i="0" u="none" strike="noStrike" baseline="0" dirty="0">
                <a:solidFill>
                  <a:srgbClr val="000000"/>
                </a:solidFill>
                <a:latin typeface="Arial" panose="020B0604020202020204" pitchFamily="34" charset="0"/>
              </a:rPr>
              <a:t>Test weight is defined as the weight of grain required to fill a specific volume (Winchester bushel). This measure of bulk density is often used as a general indicator of overall quality and as a gauge of endosperm hardness for value-added processing.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test involves filling a test cup of known volume through a funnel held at a specific height above the test cup to the point where grain begins to pour over the sides of the test cup. A strike-off stick is used to level the grain in the test cup, and the grain remaining in the cup is weighed. The weight is then converted to and reported in the traditional U.S. unit, pounds per bushel (</a:t>
            </a:r>
            <a:r>
              <a:rPr lang="en-US" sz="1800" b="0" i="0" u="none" strike="noStrike" baseline="0" dirty="0" err="1">
                <a:solidFill>
                  <a:srgbClr val="000000"/>
                </a:solidFill>
                <a:latin typeface="Arial" panose="020B0604020202020204" pitchFamily="34" charset="0"/>
              </a:rPr>
              <a:t>lb</a:t>
            </a:r>
            <a:r>
              <a:rPr lang="en-US" sz="1800" b="0" i="0" u="none" strike="noStrike" baseline="0" dirty="0">
                <a:solidFill>
                  <a:srgbClr val="000000"/>
                </a:solidFill>
                <a:latin typeface="Arial" panose="020B0604020202020204" pitchFamily="34" charset="0"/>
              </a:rPr>
              <a:t>/</a:t>
            </a:r>
            <a:r>
              <a:rPr lang="en-US" sz="1800" b="0" i="0" u="none" strike="noStrike" baseline="0" dirty="0" err="1">
                <a:solidFill>
                  <a:srgbClr val="000000"/>
                </a:solidFill>
                <a:latin typeface="Arial" panose="020B0604020202020204" pitchFamily="34" charset="0"/>
              </a:rPr>
              <a:t>bu</a:t>
            </a:r>
            <a:r>
              <a:rPr lang="en-US" sz="1800" b="0" i="0" u="none" strike="noStrike" baseline="0" dirty="0">
                <a:solidFill>
                  <a:srgbClr val="000000"/>
                </a:solidFill>
                <a:latin typeface="Arial" panose="020B0604020202020204" pitchFamily="34" charset="0"/>
              </a:rPr>
              <a:t>).</a:t>
            </a:r>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10</a:t>
            </a:fld>
            <a:endParaRPr lang="en-US" dirty="0"/>
          </a:p>
        </p:txBody>
      </p:sp>
      <p:sp>
        <p:nvSpPr>
          <p:cNvPr id="5" name="Date Placeholder 4"/>
          <p:cNvSpPr>
            <a:spLocks noGrp="1"/>
          </p:cNvSpPr>
          <p:nvPr>
            <p:ph type="dt" idx="11"/>
          </p:nvPr>
        </p:nvSpPr>
        <p:spPr/>
        <p:txBody>
          <a:bodyPr/>
          <a:lstStyle/>
          <a:p>
            <a:fld id="{31C8400E-9FE5-4752-A859-6FE829B65F5D}" type="datetime1">
              <a:rPr lang="en-US" smtClean="0"/>
              <a:t>4/14/2022</a:t>
            </a:fld>
            <a:endParaRPr lang="en-US" dirty="0"/>
          </a:p>
        </p:txBody>
      </p:sp>
    </p:spTree>
    <p:extLst>
      <p:ext uri="{BB962C8B-B14F-4D97-AF65-F5344CB8AC3E}">
        <p14:creationId xmlns:p14="http://schemas.microsoft.com/office/powerpoint/2010/main" val="392624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1.5%</a:t>
            </a:r>
            <a:r>
              <a:rPr lang="en-US" sz="1800" b="0" i="0" u="none" strike="noStrike" baseline="0" dirty="0">
                <a:solidFill>
                  <a:srgbClr val="000000"/>
                </a:solidFill>
                <a:latin typeface="Arial" panose="020B0604020202020204" pitchFamily="34" charset="0"/>
              </a:rPr>
              <a:t>, lower than 2020/2021 (1.6%), 2019/2020 (1.7%) and the maximum for U.S. No. 1 grade (3.0%) </a:t>
            </a:r>
          </a:p>
          <a:p>
            <a:r>
              <a:rPr lang="en-US" sz="1800" b="0" i="0" u="none" strike="noStrike" baseline="0" dirty="0">
                <a:solidFill>
                  <a:srgbClr val="000000"/>
                </a:solidFill>
                <a:latin typeface="Arial" panose="020B0604020202020204" pitchFamily="34" charset="0"/>
              </a:rPr>
              <a:t>Standard deviation: </a:t>
            </a:r>
            <a:r>
              <a:rPr lang="en-US" sz="1800" b="1" i="0" u="none" strike="noStrike" baseline="0" dirty="0">
                <a:solidFill>
                  <a:srgbClr val="000000"/>
                </a:solidFill>
                <a:latin typeface="Arial" panose="020B0604020202020204" pitchFamily="34" charset="0"/>
              </a:rPr>
              <a:t>0.85%</a:t>
            </a:r>
            <a:r>
              <a:rPr lang="en-US" sz="1800" b="0" i="0" u="none" strike="noStrike" baseline="0" dirty="0">
                <a:solidFill>
                  <a:srgbClr val="000000"/>
                </a:solidFill>
                <a:latin typeface="Arial" panose="020B0604020202020204" pitchFamily="34" charset="0"/>
              </a:rPr>
              <a:t>, lower than 2020/2021 (1.08%) and higher than 2019/2020 (0.74%)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Broken kernels and foreign material (BNFM), an indicator of the amount of clean, sound sorghum available for feed and processing, is reported as the sum of broken kernels as a percent of the dockage-free sample weight and the foreign material.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Broken kernels is defined as all material that passes through a 5/64th-inch triangular-hole sieve and over a 2.5/64th-inch round-hole sieve. Foreign material is defined as all material, except sorghum, that remains on top of the 5/64th-inch triangular-hole sieve and all matter other than sorghum, which passes over a No. 6 riddle. Foreign material is reported as a sum of the mechanically-separated foreign material as a percent of the dockage free sample weight and the handpicked foreign material as a percent of the handpicked sample portion weight. </a:t>
            </a:r>
          </a:p>
          <a:p>
            <a:endParaRPr lang="en-US" b="1"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11</a:t>
            </a:fld>
            <a:endParaRPr lang="en-US" dirty="0"/>
          </a:p>
        </p:txBody>
      </p:sp>
      <p:sp>
        <p:nvSpPr>
          <p:cNvPr id="5" name="Date Placeholder 4"/>
          <p:cNvSpPr>
            <a:spLocks noGrp="1"/>
          </p:cNvSpPr>
          <p:nvPr>
            <p:ph type="dt" idx="11"/>
          </p:nvPr>
        </p:nvSpPr>
        <p:spPr/>
        <p:txBody>
          <a:bodyPr/>
          <a:lstStyle/>
          <a:p>
            <a:fld id="{3C868CF0-A3A4-4030-99DB-5BFC6B91D019}" type="datetime1">
              <a:rPr lang="en-US" smtClean="0"/>
              <a:t>4/14/2022</a:t>
            </a:fld>
            <a:endParaRPr lang="en-US" dirty="0"/>
          </a:p>
        </p:txBody>
      </p:sp>
    </p:spTree>
    <p:extLst>
      <p:ext uri="{BB962C8B-B14F-4D97-AF65-F5344CB8AC3E}">
        <p14:creationId xmlns:p14="http://schemas.microsoft.com/office/powerpoint/2010/main" val="31160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Average: </a:t>
            </a:r>
            <a:r>
              <a:rPr lang="en-US" sz="1800" b="1" i="0" u="none" strike="noStrike" baseline="0" dirty="0">
                <a:solidFill>
                  <a:srgbClr val="000000"/>
                </a:solidFill>
                <a:latin typeface="Arial" panose="020B0604020202020204" pitchFamily="34" charset="0"/>
              </a:rPr>
              <a:t>0.7%</a:t>
            </a:r>
            <a:r>
              <a:rPr lang="en-US" sz="1800" b="0" i="0" u="none" strike="noStrike" baseline="0" dirty="0">
                <a:solidFill>
                  <a:srgbClr val="000000"/>
                </a:solidFill>
                <a:latin typeface="Arial" panose="020B0604020202020204" pitchFamily="34" charset="0"/>
              </a:rPr>
              <a:t>, higher than 2020/2021 (0.6%) and 2019/2020 (0.5%) but below the maximum for U.S. No. 1 grade (1.0%) </a:t>
            </a:r>
          </a:p>
          <a:p>
            <a:r>
              <a:rPr lang="en-US" sz="1800" b="0" i="0" u="none" strike="noStrike" baseline="0" dirty="0">
                <a:solidFill>
                  <a:srgbClr val="000000"/>
                </a:solidFill>
                <a:latin typeface="Arial" panose="020B0604020202020204" pitchFamily="34" charset="0"/>
              </a:rPr>
              <a:t>Standard deviation: </a:t>
            </a:r>
            <a:r>
              <a:rPr lang="en-US" sz="1800" b="1" i="0" u="none" strike="noStrike" baseline="0" dirty="0">
                <a:solidFill>
                  <a:srgbClr val="000000"/>
                </a:solidFill>
                <a:latin typeface="Arial" panose="020B0604020202020204" pitchFamily="34" charset="0"/>
              </a:rPr>
              <a:t>0.53%</a:t>
            </a:r>
            <a:r>
              <a:rPr lang="en-US" sz="1800" b="0" i="0" u="none" strike="noStrike" baseline="0" dirty="0">
                <a:solidFill>
                  <a:srgbClr val="000000"/>
                </a:solidFill>
                <a:latin typeface="Arial" panose="020B0604020202020204" pitchFamily="34" charset="0"/>
              </a:rPr>
              <a:t>, higher than 2020/2021 (0.45%) and 2019/2020 (0.40%) </a:t>
            </a:r>
            <a:endParaRPr lang="en-US" dirty="0"/>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Foreign material, a part of BNFM, consists of non-sorghum material and dust. Foreign material is generally higher in moisture content than the sorghum itself and reduces feed and processing value. </a:t>
            </a:r>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12</a:t>
            </a:fld>
            <a:endParaRPr lang="en-US" dirty="0"/>
          </a:p>
        </p:txBody>
      </p:sp>
      <p:sp>
        <p:nvSpPr>
          <p:cNvPr id="5" name="Date Placeholder 4"/>
          <p:cNvSpPr>
            <a:spLocks noGrp="1"/>
          </p:cNvSpPr>
          <p:nvPr>
            <p:ph type="dt" idx="11"/>
          </p:nvPr>
        </p:nvSpPr>
        <p:spPr/>
        <p:txBody>
          <a:bodyPr/>
          <a:lstStyle/>
          <a:p>
            <a:fld id="{51F65857-4FE3-40BE-8900-4EE2EE15C67B}" type="datetime1">
              <a:rPr lang="en-US" smtClean="0"/>
              <a:t>4/14/2022</a:t>
            </a:fld>
            <a:endParaRPr lang="en-US" dirty="0"/>
          </a:p>
        </p:txBody>
      </p:sp>
    </p:spTree>
    <p:extLst>
      <p:ext uri="{BB962C8B-B14F-4D97-AF65-F5344CB8AC3E}">
        <p14:creationId xmlns:p14="http://schemas.microsoft.com/office/powerpoint/2010/main" val="410847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3463290" y="1122363"/>
            <a:ext cx="7715250" cy="2387600"/>
          </a:xfrm>
        </p:spPr>
        <p:txBody>
          <a:bodyPr anchor="b">
            <a:normAutofit/>
          </a:bodyPr>
          <a:lstStyle>
            <a:lvl1pPr algn="ctr">
              <a:defRPr sz="60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3463289" y="3509963"/>
            <a:ext cx="7715251" cy="139414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1CE0A537-483E-D240-9F63-38A1420CF285}"/>
              </a:ext>
            </a:extLst>
          </p:cNvPr>
          <p:cNvSpPr>
            <a:spLocks noGrp="1"/>
          </p:cNvSpPr>
          <p:nvPr>
            <p:ph type="sldNum" sz="quarter" idx="12"/>
          </p:nvPr>
        </p:nvSpPr>
        <p:spPr/>
        <p:txBody>
          <a:bodyPr/>
          <a:lstStyle/>
          <a:p>
            <a:fld id="{28471C60-55F6-864A-8324-DD9FBD9D421A}"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68D38392-31A5-254B-A231-51E2AC7EEE92}"/>
              </a:ext>
            </a:extLst>
          </p:cNvPr>
          <p:cNvPicPr>
            <a:picLocks noChangeAspect="1"/>
          </p:cNvPicPr>
          <p:nvPr userDrawn="1"/>
        </p:nvPicPr>
        <p:blipFill>
          <a:blip r:embed="rId2"/>
          <a:stretch>
            <a:fillRect/>
          </a:stretch>
        </p:blipFill>
        <p:spPr>
          <a:xfrm>
            <a:off x="0" y="0"/>
            <a:ext cx="2654300" cy="6858000"/>
          </a:xfrm>
          <a:prstGeom prst="rect">
            <a:avLst/>
          </a:prstGeom>
        </p:spPr>
      </p:pic>
    </p:spTree>
    <p:extLst>
      <p:ext uri="{BB962C8B-B14F-4D97-AF65-F5344CB8AC3E}">
        <p14:creationId xmlns:p14="http://schemas.microsoft.com/office/powerpoint/2010/main" val="27403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8642-6C7F-B84B-8DB5-BC7F5037B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CE448-F78D-6148-8AFC-F5B5C77B1BD5}"/>
              </a:ext>
            </a:extLst>
          </p:cNvPr>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82E506F-E465-E543-A3CA-B79CA5D469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E8498C-D6B2-7B47-9419-8B1A6AB9D55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C08986-23D8-CA46-BB97-73E27EDEDA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9AABE4C-BCEE-5044-8371-87202F0658F2}"/>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95336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8642-6C7F-B84B-8DB5-BC7F5037B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CE448-F78D-6148-8AFC-F5B5C77B1BD5}"/>
              </a:ext>
            </a:extLst>
          </p:cNvPr>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82E506F-E465-E543-A3CA-B79CA5D46913}"/>
              </a:ext>
            </a:extLst>
          </p:cNvPr>
          <p:cNvSpPr>
            <a:spLocks noGrp="1"/>
          </p:cNvSpPr>
          <p:nvPr>
            <p:ph sz="half" idx="2"/>
          </p:nvPr>
        </p:nvSpPr>
        <p:spPr>
          <a:xfrm>
            <a:off x="839788" y="2505075"/>
            <a:ext cx="5157787"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E8498C-D6B2-7B47-9419-8B1A6AB9D55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C08986-23D8-CA46-BB97-73E27EDEDA01}"/>
              </a:ext>
            </a:extLst>
          </p:cNvPr>
          <p:cNvSpPr>
            <a:spLocks noGrp="1"/>
          </p:cNvSpPr>
          <p:nvPr>
            <p:ph sz="quarter" idx="4"/>
          </p:nvPr>
        </p:nvSpPr>
        <p:spPr>
          <a:xfrm>
            <a:off x="6172200" y="2505075"/>
            <a:ext cx="5183188"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1BBF1BE-0641-C949-9517-D37DCFB9A572}"/>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168632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D50B74EC-30FE-CC46-B585-DF40D2048935}"/>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3A4A8642-6C7F-B84B-8DB5-BC7F5037BD8F}"/>
              </a:ext>
            </a:extLst>
          </p:cNvPr>
          <p:cNvSpPr>
            <a:spLocks noGrp="1"/>
          </p:cNvSpPr>
          <p:nvPr>
            <p:ph type="title"/>
          </p:nvPr>
        </p:nvSpPr>
        <p:spPr>
          <a:xfrm>
            <a:off x="839788" y="136525"/>
            <a:ext cx="10515600" cy="1227819"/>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D5CE448-F78D-6148-8AFC-F5B5C77B1BD5}"/>
              </a:ext>
            </a:extLst>
          </p:cNvPr>
          <p:cNvSpPr>
            <a:spLocks noGrp="1"/>
          </p:cNvSpPr>
          <p:nvPr>
            <p:ph type="body" idx="1"/>
          </p:nvPr>
        </p:nvSpPr>
        <p:spPr>
          <a:xfrm>
            <a:off x="839788" y="1927225"/>
            <a:ext cx="5157787" cy="577850"/>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82E506F-E465-E543-A3CA-B79CA5D469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E8498C-D6B2-7B47-9419-8B1A6AB9D55B}"/>
              </a:ext>
            </a:extLst>
          </p:cNvPr>
          <p:cNvSpPr>
            <a:spLocks noGrp="1"/>
          </p:cNvSpPr>
          <p:nvPr>
            <p:ph type="body" sz="quarter" idx="3"/>
          </p:nvPr>
        </p:nvSpPr>
        <p:spPr>
          <a:xfrm>
            <a:off x="6172200" y="1927225"/>
            <a:ext cx="5183188" cy="577850"/>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C08986-23D8-CA46-BB97-73E27EDEDA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F6A3A1-0B95-9248-B1AE-8CF5A648EE8B}"/>
              </a:ext>
            </a:extLst>
          </p:cNvPr>
          <p:cNvSpPr>
            <a:spLocks noGrp="1"/>
          </p:cNvSpPr>
          <p:nvPr>
            <p:ph type="dt" sz="half" idx="10"/>
          </p:nvPr>
        </p:nvSpPr>
        <p:spPr/>
        <p:txBody>
          <a:bodyPr/>
          <a:lstStyle/>
          <a:p>
            <a:fld id="{BE3F1F0A-EE21-EF4B-803C-2A0B761CDD63}" type="datetimeFigureOut">
              <a:rPr lang="en-US" smtClean="0"/>
              <a:t>4/14/2022</a:t>
            </a:fld>
            <a:endParaRPr lang="en-US"/>
          </a:p>
        </p:txBody>
      </p:sp>
      <p:sp>
        <p:nvSpPr>
          <p:cNvPr id="8" name="Footer Placeholder 7">
            <a:extLst>
              <a:ext uri="{FF2B5EF4-FFF2-40B4-BE49-F238E27FC236}">
                <a16:creationId xmlns:a16="http://schemas.microsoft.com/office/drawing/2014/main" id="{D9870DBA-DCC3-034F-B5A9-F4FC1B48B2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D9616-6638-4C48-97DD-ED5F8ADB9318}"/>
              </a:ext>
            </a:extLst>
          </p:cNvPr>
          <p:cNvSpPr>
            <a:spLocks noGrp="1"/>
          </p:cNvSpPr>
          <p:nvPr>
            <p:ph type="sldNum" sz="quarter" idx="12"/>
          </p:nvPr>
        </p:nvSpPr>
        <p:spPr/>
        <p:txBody>
          <a:bodyPr/>
          <a:lstStyle/>
          <a:p>
            <a:fld id="{28471C60-55F6-864A-8324-DD9FBD9D421A}" type="slidenum">
              <a:rPr lang="en-US" smtClean="0"/>
              <a:t>‹#›</a:t>
            </a:fld>
            <a:endParaRPr lang="en-US"/>
          </a:p>
        </p:txBody>
      </p:sp>
    </p:spTree>
    <p:extLst>
      <p:ext uri="{BB962C8B-B14F-4D97-AF65-F5344CB8AC3E}">
        <p14:creationId xmlns:p14="http://schemas.microsoft.com/office/powerpoint/2010/main" val="3271622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83D388FA-93C0-2249-AFE6-E552D9E9DE9B}"/>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3263062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1AEDD187-2F8D-C94B-A308-D7BFC56467A8}"/>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375026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Header">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7C957D-162F-9645-8E45-AC0D4061B38D}"/>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46046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8ED682-4B2C-9543-8798-B8C5DC2FD6A3}"/>
              </a:ext>
            </a:extLst>
          </p:cNvPr>
          <p:cNvSpPr/>
          <p:nvPr userDrawn="1"/>
        </p:nvSpPr>
        <p:spPr>
          <a:xfrm>
            <a:off x="0" y="0"/>
            <a:ext cx="12192000" cy="1657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178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131A0-8145-C149-B08D-EABF09876805}"/>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805584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DCBFB-D30F-DE41-8C51-85BCFADEED45}"/>
              </a:ext>
            </a:extLst>
          </p:cNvPr>
          <p:cNvPicPr>
            <a:picLocks noChangeAspect="1"/>
          </p:cNvPicPr>
          <p:nvPr userDrawn="1"/>
        </p:nvPicPr>
        <p:blipFill>
          <a:blip r:embed="rId2"/>
          <a:stretch>
            <a:fillRect/>
          </a:stretch>
        </p:blipFill>
        <p:spPr>
          <a:xfrm>
            <a:off x="457200" y="5938631"/>
            <a:ext cx="11277600" cy="571500"/>
          </a:xfrm>
          <a:prstGeom prst="rect">
            <a:avLst/>
          </a:prstGeom>
        </p:spPr>
      </p:pic>
    </p:spTree>
    <p:extLst>
      <p:ext uri="{BB962C8B-B14F-4D97-AF65-F5344CB8AC3E}">
        <p14:creationId xmlns:p14="http://schemas.microsoft.com/office/powerpoint/2010/main" val="28583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924-53C8-4A4F-B497-9AEE6E6C2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A4E3C-420D-5C42-9CF6-224A2AD24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5A9A1-AEFF-C047-9322-CCD57A046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FF926C0E-5092-1E44-AFE5-4616574A8BB0}"/>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12172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1358656" y="937260"/>
            <a:ext cx="8816340" cy="2387600"/>
          </a:xfrm>
        </p:spPr>
        <p:txBody>
          <a:bodyPr anchor="b"/>
          <a:lstStyle>
            <a:lvl1pPr algn="ctr">
              <a:defRPr sz="60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1358656" y="3416935"/>
            <a:ext cx="8816339" cy="165576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4B583EAF-0E3F-CB4C-B1FC-BF628FBA14F9}"/>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2468087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924-53C8-4A4F-B497-9AEE6E6C2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A4E3C-420D-5C42-9CF6-224A2AD24C9B}"/>
              </a:ext>
            </a:extLst>
          </p:cNvPr>
          <p:cNvSpPr>
            <a:spLocks noGrp="1"/>
          </p:cNvSpPr>
          <p:nvPr>
            <p:ph idx="1"/>
          </p:nvPr>
        </p:nvSpPr>
        <p:spPr>
          <a:xfrm>
            <a:off x="5183188" y="987425"/>
            <a:ext cx="6172200" cy="46580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5A9A1-AEFF-C047-9322-CCD57A04640A}"/>
              </a:ext>
            </a:extLst>
          </p:cNvPr>
          <p:cNvSpPr>
            <a:spLocks noGrp="1"/>
          </p:cNvSpPr>
          <p:nvPr>
            <p:ph type="body" sz="half" idx="2"/>
          </p:nvPr>
        </p:nvSpPr>
        <p:spPr>
          <a:xfrm>
            <a:off x="839788" y="2057400"/>
            <a:ext cx="3932237" cy="35880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590DE6F6-2D0B-BB49-AB1C-E927B9EA5E68}"/>
              </a:ext>
            </a:extLst>
          </p:cNvPr>
          <p:cNvPicPr>
            <a:picLocks noChangeAspect="1"/>
          </p:cNvPicPr>
          <p:nvPr userDrawn="1"/>
        </p:nvPicPr>
        <p:blipFill>
          <a:blip r:embed="rId2"/>
          <a:stretch>
            <a:fillRect/>
          </a:stretch>
        </p:blipFill>
        <p:spPr>
          <a:xfrm>
            <a:off x="457200" y="5868988"/>
            <a:ext cx="11277600" cy="571500"/>
          </a:xfrm>
          <a:prstGeom prst="rect">
            <a:avLst/>
          </a:prstGeom>
        </p:spPr>
      </p:pic>
    </p:spTree>
    <p:extLst>
      <p:ext uri="{BB962C8B-B14F-4D97-AF65-F5344CB8AC3E}">
        <p14:creationId xmlns:p14="http://schemas.microsoft.com/office/powerpoint/2010/main" val="60864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31DE-21E0-3E4F-9F9C-E0482B537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182F5-F7D4-8A4F-B673-98E81C8C92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BAD0C8-4EFE-7447-A06B-58E9BCCF4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28D46B66-E732-1D44-AD38-F8840461BC1E}"/>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2610679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31DE-21E0-3E4F-9F9C-E0482B537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182F5-F7D4-8A4F-B673-98E81C8C92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BAD0C8-4EFE-7447-A06B-58E9BCCF4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1F192A90-3D10-6341-8BB3-BF3EEC6BB797}"/>
              </a:ext>
            </a:extLst>
          </p:cNvPr>
          <p:cNvPicPr>
            <a:picLocks noChangeAspect="1"/>
          </p:cNvPicPr>
          <p:nvPr userDrawn="1"/>
        </p:nvPicPr>
        <p:blipFill>
          <a:blip r:embed="rId2"/>
          <a:stretch>
            <a:fillRect/>
          </a:stretch>
        </p:blipFill>
        <p:spPr>
          <a:xfrm>
            <a:off x="457200" y="5961753"/>
            <a:ext cx="11277600" cy="571500"/>
          </a:xfrm>
          <a:prstGeom prst="rect">
            <a:avLst/>
          </a:prstGeom>
        </p:spPr>
      </p:pic>
    </p:spTree>
    <p:extLst>
      <p:ext uri="{BB962C8B-B14F-4D97-AF65-F5344CB8AC3E}">
        <p14:creationId xmlns:p14="http://schemas.microsoft.com/office/powerpoint/2010/main" val="1779787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amp; Content - White/Logo low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Franklin Gothic Book" panose="020B0503020102020204" pitchFamily="34" charset="0"/>
              </a:defRPr>
            </a:lvl1pPr>
          </a:lstStyle>
          <a:p>
            <a:fld id="{BDFCE24B-B5B3-E749-91D1-38727A6A6BE7}" type="datetimeFigureOut">
              <a:rPr lang="en-US" smtClean="0"/>
              <a:pPr/>
              <a:t>4/14/2022</a:t>
            </a:fld>
            <a:endParaRPr lang="en-US"/>
          </a:p>
        </p:txBody>
      </p:sp>
      <p:sp>
        <p:nvSpPr>
          <p:cNvPr id="5" name="Footer Placeholder 4"/>
          <p:cNvSpPr>
            <a:spLocks noGrp="1"/>
          </p:cNvSpPr>
          <p:nvPr>
            <p:ph type="ftr" sz="quarter" idx="11"/>
          </p:nvPr>
        </p:nvSpPr>
        <p:spPr/>
        <p:txBody>
          <a:bodyPr/>
          <a:lstStyle>
            <a:lvl1pPr>
              <a:defRPr>
                <a:latin typeface="Franklin Gothic Book" panose="020B05030201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7" name="Title 6"/>
          <p:cNvSpPr>
            <a:spLocks noGrp="1"/>
          </p:cNvSpPr>
          <p:nvPr>
            <p:ph type="title"/>
          </p:nvPr>
        </p:nvSpPr>
        <p:spPr/>
        <p:txBody>
          <a:bodyPr/>
          <a:lstStyle>
            <a:lvl1pPr>
              <a:defRPr>
                <a:latin typeface="Franklin Gothic Demi" panose="020B0703020102020204" pitchFamily="34" charset="0"/>
              </a:defRPr>
            </a:lvl1p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157" y="5803209"/>
            <a:ext cx="2073730" cy="373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296192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3_Title &amp; 2 Content - White/Logo lower r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573119-4016-4CF2-89BE-FDE45B7656DE}"/>
              </a:ext>
            </a:extLst>
          </p:cNvPr>
          <p:cNvSpPr/>
          <p:nvPr userDrawn="1"/>
        </p:nvSpPr>
        <p:spPr bwMode="white">
          <a:xfrm>
            <a:off x="0" y="733926"/>
            <a:ext cx="6096000" cy="6152649"/>
          </a:xfrm>
          <a:prstGeom prst="rect">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pic>
        <p:nvPicPr>
          <p:cNvPr id="21" name="Picture 20" descr="A close up of a logo&#10;&#10;Description automatically generated">
            <a:extLst>
              <a:ext uri="{FF2B5EF4-FFF2-40B4-BE49-F238E27FC236}">
                <a16:creationId xmlns:a16="http://schemas.microsoft.com/office/drawing/2014/main" id="{27613CF1-4D49-4A70-AD1A-1BB3F65017C3}"/>
              </a:ext>
            </a:extLst>
          </p:cNvPr>
          <p:cNvPicPr>
            <a:picLocks noChangeAspect="1"/>
          </p:cNvPicPr>
          <p:nvPr/>
        </p:nvPicPr>
        <p:blipFill rotWithShape="1">
          <a:blip r:embed="rId3"/>
          <a:srcRect t="31818" b="21843"/>
          <a:stretch/>
        </p:blipFill>
        <p:spPr>
          <a:xfrm>
            <a:off x="0" y="0"/>
            <a:ext cx="12192001" cy="829799"/>
          </a:xfrm>
          <a:prstGeom prst="rect">
            <a:avLst/>
          </a:prstGeom>
        </p:spPr>
      </p:pic>
      <p:sp>
        <p:nvSpPr>
          <p:cNvPr id="12" name="Content Placeholder 2"/>
          <p:cNvSpPr>
            <a:spLocks noGrp="1"/>
          </p:cNvSpPr>
          <p:nvPr>
            <p:ph sz="half" idx="1"/>
          </p:nvPr>
        </p:nvSpPr>
        <p:spPr>
          <a:xfrm>
            <a:off x="164081" y="1046144"/>
            <a:ext cx="5931920" cy="2841199"/>
          </a:xfrm>
          <a:prstGeom prst="rect">
            <a:avLst/>
          </a:prstGeom>
        </p:spPr>
        <p:txBody>
          <a:bodyPr lIns="91436" tIns="45718" rIns="91436" bIns="45718"/>
          <a:lstStyle>
            <a:lvl1pPr marL="0" indent="0" algn="l">
              <a:lnSpc>
                <a:spcPct val="85000"/>
              </a:lnSpc>
              <a:spcBef>
                <a:spcPts val="600"/>
              </a:spcBef>
              <a:spcAft>
                <a:spcPts val="0"/>
              </a:spcAft>
              <a:buNone/>
              <a:defRPr sz="2800" b="1">
                <a:solidFill>
                  <a:srgbClr val="003E7E"/>
                </a:solidFill>
                <a:latin typeface="+mj-lt"/>
              </a:defRPr>
            </a:lvl1pPr>
            <a:lvl2pPr marL="227013" indent="0" algn="l">
              <a:lnSpc>
                <a:spcPct val="85000"/>
              </a:lnSpc>
              <a:spcBef>
                <a:spcPts val="600"/>
              </a:spcBef>
              <a:spcAft>
                <a:spcPts val="600"/>
              </a:spcAft>
              <a:buNone/>
              <a:defRPr lang="en-US" sz="2400" kern="1200" dirty="0" smtClean="0">
                <a:solidFill>
                  <a:srgbClr val="003E7E"/>
                </a:solidFill>
                <a:latin typeface="+mn-lt"/>
                <a:ea typeface="+mn-ea"/>
                <a:cs typeface="+mn-cs"/>
              </a:defRPr>
            </a:lvl2pPr>
            <a:lvl3pPr marL="573087" indent="0">
              <a:buNone/>
              <a:defRPr sz="2400"/>
            </a:lvl3pPr>
            <a:lvl4pPr marL="915987" indent="0">
              <a:buNone/>
              <a:defRPr sz="2400"/>
            </a:lvl4pPr>
            <a:lvl5pPr marL="1144587" indent="0">
              <a:buNone/>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14" name="Title 10"/>
          <p:cNvSpPr>
            <a:spLocks noGrp="1"/>
          </p:cNvSpPr>
          <p:nvPr>
            <p:ph type="title"/>
          </p:nvPr>
        </p:nvSpPr>
        <p:spPr>
          <a:xfrm>
            <a:off x="164080" y="1"/>
            <a:ext cx="8933913" cy="829798"/>
          </a:xfrm>
        </p:spPr>
        <p:txBody>
          <a:bodyPr anchor="b">
            <a:normAutofit/>
          </a:bodyPr>
          <a:lstStyle>
            <a:lvl1pPr>
              <a:lnSpc>
                <a:spcPts val="3200"/>
              </a:lnSpc>
              <a:defRPr lang="en-US" sz="4400" b="1" kern="1200" dirty="0">
                <a:solidFill>
                  <a:schemeClr val="bg1"/>
                </a:solidFill>
                <a:latin typeface="+mj-lt"/>
                <a:ea typeface="+mj-ea"/>
                <a:cs typeface="+mj-cs"/>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666AA52E-A7A7-42FD-986A-F76F1287661A}"/>
              </a:ext>
            </a:extLst>
          </p:cNvPr>
          <p:cNvSpPr txBox="1"/>
          <p:nvPr/>
        </p:nvSpPr>
        <p:spPr>
          <a:xfrm>
            <a:off x="6778048" y="6278336"/>
            <a:ext cx="5168624" cy="307777"/>
          </a:xfrm>
          <a:prstGeom prst="rect">
            <a:avLst/>
          </a:prstGeom>
          <a:noFill/>
        </p:spPr>
        <p:txBody>
          <a:bodyPr wrap="square" rtlCol="0">
            <a:spAutoFit/>
          </a:bodyPr>
          <a:lstStyle>
            <a:defPPr>
              <a:defRPr lang="en-US"/>
            </a:defPPr>
            <a:lvl1pPr algn="ctr">
              <a:defRPr sz="1400" b="1" spc="20" baseline="0">
                <a:solidFill>
                  <a:schemeClr val="tx2"/>
                </a:solidFill>
                <a:latin typeface="Arial" panose="020B0604020202020204" pitchFamily="34" charset="0"/>
                <a:ea typeface="Verdana" pitchFamily="34" charset="0"/>
                <a:cs typeface="Arial" panose="020B0604020202020204" pitchFamily="34" charset="0"/>
              </a:defRPr>
            </a:lvl1pPr>
          </a:lstStyle>
          <a:p>
            <a:pPr lvl="0"/>
            <a:r>
              <a:rPr lang="en-US" dirty="0">
                <a:solidFill>
                  <a:srgbClr val="003E7E"/>
                </a:solidFill>
              </a:rPr>
              <a:t>Historical Aggregate by Marketing Year</a:t>
            </a:r>
          </a:p>
        </p:txBody>
      </p:sp>
    </p:spTree>
    <p:custDataLst>
      <p:tags r:id="rId1"/>
    </p:custDataLst>
    <p:extLst>
      <p:ext uri="{BB962C8B-B14F-4D97-AF65-F5344CB8AC3E}">
        <p14:creationId xmlns:p14="http://schemas.microsoft.com/office/powerpoint/2010/main" val="1636361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4/14/2022</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670908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706406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888077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001317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237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Chap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1358656" y="937260"/>
            <a:ext cx="8816340" cy="2387600"/>
          </a:xfrm>
        </p:spPr>
        <p:txBody>
          <a:bodyPr anchor="b"/>
          <a:lstStyle>
            <a:lvl1pPr algn="ctr">
              <a:defRPr sz="60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1358656" y="3416935"/>
            <a:ext cx="8816339" cy="165576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1E0B4D93-DD86-7144-B89C-E4614A9D5F4E}"/>
              </a:ext>
            </a:extLst>
          </p:cNvPr>
          <p:cNvPicPr>
            <a:picLocks noChangeAspect="1"/>
          </p:cNvPicPr>
          <p:nvPr userDrawn="1"/>
        </p:nvPicPr>
        <p:blipFill>
          <a:blip r:embed="rId2"/>
          <a:stretch>
            <a:fillRect/>
          </a:stretch>
        </p:blipFill>
        <p:spPr>
          <a:xfrm>
            <a:off x="457200" y="5920740"/>
            <a:ext cx="11277600" cy="571500"/>
          </a:xfrm>
          <a:prstGeom prst="rect">
            <a:avLst/>
          </a:prstGeom>
        </p:spPr>
      </p:pic>
    </p:spTree>
    <p:extLst>
      <p:ext uri="{BB962C8B-B14F-4D97-AF65-F5344CB8AC3E}">
        <p14:creationId xmlns:p14="http://schemas.microsoft.com/office/powerpoint/2010/main" val="1624060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732336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853124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100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754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4/14/2022</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211151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4/14/2022</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366854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273235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1586193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4246113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238957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102F-314A-9845-B7F0-EC67FCD24477}"/>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82574C9-7655-5442-9430-EB58B14012AE}"/>
              </a:ext>
            </a:extLst>
          </p:cNvPr>
          <p:cNvSpPr>
            <a:spLocks noGrp="1"/>
          </p:cNvSpPr>
          <p:nvPr>
            <p:ph idx="1"/>
          </p:nvPr>
        </p:nvSpPr>
        <p:spPr>
          <a:xfrm>
            <a:off x="838200" y="1825625"/>
            <a:ext cx="10515600" cy="4003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A7990582-16CE-874E-BAD7-A869244A6645}"/>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6286515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2865146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147619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562065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359118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1437147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2929638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D4619-2B9B-4FD2-9DB5-36147E6CE00E}"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224233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102F-314A-9845-B7F0-EC67FCD24477}"/>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82574C9-7655-5442-9430-EB58B14012AE}"/>
              </a:ext>
            </a:extLst>
          </p:cNvPr>
          <p:cNvSpPr>
            <a:spLocks noGrp="1"/>
          </p:cNvSpPr>
          <p:nvPr>
            <p:ph idx="1"/>
          </p:nvPr>
        </p:nvSpPr>
        <p:spPr>
          <a:xfrm>
            <a:off x="838200" y="1825625"/>
            <a:ext cx="10515600" cy="4003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3F8CFBDF-16EB-7B43-ABFC-23630206A867}"/>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226497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Header">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DAE607CC-7D84-F647-AEF4-0BC8CF26A369}"/>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2567102F-314A-9845-B7F0-EC67FCD24477}"/>
              </a:ext>
            </a:extLst>
          </p:cNvPr>
          <p:cNvSpPr>
            <a:spLocks noGrp="1"/>
          </p:cNvSpPr>
          <p:nvPr>
            <p:ph type="title"/>
          </p:nvPr>
        </p:nvSpPr>
        <p:spPr>
          <a:xfrm>
            <a:off x="838200" y="228601"/>
            <a:ext cx="10515600" cy="1034142"/>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82574C9-7655-5442-9430-EB58B14012AE}"/>
              </a:ext>
            </a:extLst>
          </p:cNvPr>
          <p:cNvSpPr>
            <a:spLocks noGrp="1"/>
          </p:cNvSpPr>
          <p:nvPr>
            <p:ph idx="1"/>
          </p:nvPr>
        </p:nvSpPr>
        <p:spPr>
          <a:xfrm>
            <a:off x="838200" y="1894205"/>
            <a:ext cx="10515600" cy="4335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E03D7C0-61BD-EF4B-946D-20696A83E23C}"/>
              </a:ext>
            </a:extLst>
          </p:cNvPr>
          <p:cNvSpPr>
            <a:spLocks noGrp="1"/>
          </p:cNvSpPr>
          <p:nvPr>
            <p:ph type="dt" sz="half" idx="10"/>
          </p:nvPr>
        </p:nvSpPr>
        <p:spPr/>
        <p:txBody>
          <a:bodyPr/>
          <a:lstStyle/>
          <a:p>
            <a:fld id="{BE3F1F0A-EE21-EF4B-803C-2A0B761CDD63}" type="datetimeFigureOut">
              <a:rPr lang="en-US" smtClean="0"/>
              <a:t>4/14/2022</a:t>
            </a:fld>
            <a:endParaRPr lang="en-US"/>
          </a:p>
        </p:txBody>
      </p:sp>
      <p:sp>
        <p:nvSpPr>
          <p:cNvPr id="7" name="Footer Placeholder 6">
            <a:extLst>
              <a:ext uri="{FF2B5EF4-FFF2-40B4-BE49-F238E27FC236}">
                <a16:creationId xmlns:a16="http://schemas.microsoft.com/office/drawing/2014/main" id="{74307181-F450-374A-8EB9-38BB2E7717E2}"/>
              </a:ext>
            </a:extLst>
          </p:cNvPr>
          <p:cNvSpPr>
            <a:spLocks noGrp="1"/>
          </p:cNvSpPr>
          <p:nvPr>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B5C5400D-12C0-5B40-9B85-E2CEE72D09E6}"/>
              </a:ext>
            </a:extLst>
          </p:cNvPr>
          <p:cNvSpPr>
            <a:spLocks noGrp="1"/>
          </p:cNvSpPr>
          <p:nvPr>
            <p:ph type="sldNum" sz="quarter" idx="12"/>
          </p:nvPr>
        </p:nvSpPr>
        <p:spPr/>
        <p:txBody>
          <a:bodyPr/>
          <a:lstStyle/>
          <a:p>
            <a:fld id="{28471C60-55F6-864A-8324-DD9FBD9D421A}" type="slidenum">
              <a:rPr lang="en-US" smtClean="0"/>
              <a:t>‹#›</a:t>
            </a:fld>
            <a:endParaRPr lang="en-US"/>
          </a:p>
        </p:txBody>
      </p:sp>
    </p:spTree>
    <p:extLst>
      <p:ext uri="{BB962C8B-B14F-4D97-AF65-F5344CB8AC3E}">
        <p14:creationId xmlns:p14="http://schemas.microsoft.com/office/powerpoint/2010/main" val="299621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3C2-F71B-1B47-8F76-4DACAE272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3C644-A4B3-B049-8258-8ADD51D82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7E6D-2D94-7F45-826E-9C03DB6A3D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B8EBE11-2BB9-EC46-B787-027BAD4CF3F0}"/>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342205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lum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3C2-F71B-1B47-8F76-4DACAE272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3C644-A4B3-B049-8258-8ADD51D824BB}"/>
              </a:ext>
            </a:extLst>
          </p:cNvPr>
          <p:cNvSpPr>
            <a:spLocks noGrp="1"/>
          </p:cNvSpPr>
          <p:nvPr>
            <p:ph sz="half" idx="1"/>
          </p:nvPr>
        </p:nvSpPr>
        <p:spPr>
          <a:xfrm>
            <a:off x="838200" y="1825625"/>
            <a:ext cx="5181600" cy="3960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7E6D-2D94-7F45-826E-9C03DB6A3D37}"/>
              </a:ext>
            </a:extLst>
          </p:cNvPr>
          <p:cNvSpPr>
            <a:spLocks noGrp="1"/>
          </p:cNvSpPr>
          <p:nvPr>
            <p:ph sz="half" idx="2"/>
          </p:nvPr>
        </p:nvSpPr>
        <p:spPr>
          <a:xfrm>
            <a:off x="6172200" y="1825625"/>
            <a:ext cx="5181600" cy="3960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64C12FA-568F-E84F-98D9-4D955ECE62FE}"/>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136461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 Header">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B187263-66F4-D84C-A716-04CBB7081655}"/>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27C053C2-F71B-1B47-8F76-4DACAE272B7A}"/>
              </a:ext>
            </a:extLst>
          </p:cNvPr>
          <p:cNvSpPr>
            <a:spLocks noGrp="1"/>
          </p:cNvSpPr>
          <p:nvPr>
            <p:ph type="title"/>
          </p:nvPr>
        </p:nvSpPr>
        <p:spPr>
          <a:xfrm>
            <a:off x="838200" y="292556"/>
            <a:ext cx="10515600" cy="984704"/>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0F3C644-A4B3-B049-8258-8ADD51D824BB}"/>
              </a:ext>
            </a:extLst>
          </p:cNvPr>
          <p:cNvSpPr>
            <a:spLocks noGrp="1"/>
          </p:cNvSpPr>
          <p:nvPr>
            <p:ph sz="half" idx="1"/>
          </p:nvPr>
        </p:nvSpPr>
        <p:spPr>
          <a:xfrm>
            <a:off x="838200" y="1944913"/>
            <a:ext cx="5181600" cy="42320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B67E6D-2D94-7F45-826E-9C03DB6A3D37}"/>
              </a:ext>
            </a:extLst>
          </p:cNvPr>
          <p:cNvSpPr>
            <a:spLocks noGrp="1"/>
          </p:cNvSpPr>
          <p:nvPr>
            <p:ph sz="half" idx="2"/>
          </p:nvPr>
        </p:nvSpPr>
        <p:spPr>
          <a:xfrm>
            <a:off x="6172200" y="1944913"/>
            <a:ext cx="5181600" cy="4232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C31D3A-350A-6841-9FEE-8ED814F53A08}"/>
              </a:ext>
            </a:extLst>
          </p:cNvPr>
          <p:cNvSpPr>
            <a:spLocks noGrp="1"/>
          </p:cNvSpPr>
          <p:nvPr>
            <p:ph type="dt" sz="half" idx="10"/>
          </p:nvPr>
        </p:nvSpPr>
        <p:spPr/>
        <p:txBody>
          <a:bodyPr/>
          <a:lstStyle/>
          <a:p>
            <a:fld id="{BE3F1F0A-EE21-EF4B-803C-2A0B761CDD63}" type="datetimeFigureOut">
              <a:rPr lang="en-US" smtClean="0"/>
              <a:t>4/14/2022</a:t>
            </a:fld>
            <a:endParaRPr lang="en-US"/>
          </a:p>
        </p:txBody>
      </p:sp>
      <p:sp>
        <p:nvSpPr>
          <p:cNvPr id="7" name="Footer Placeholder 6">
            <a:extLst>
              <a:ext uri="{FF2B5EF4-FFF2-40B4-BE49-F238E27FC236}">
                <a16:creationId xmlns:a16="http://schemas.microsoft.com/office/drawing/2014/main" id="{272D99D4-E48E-AD4A-A978-F28D5513A0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42699-F04A-8647-B3F8-3ABEE39B6BA7}"/>
              </a:ext>
            </a:extLst>
          </p:cNvPr>
          <p:cNvSpPr>
            <a:spLocks noGrp="1"/>
          </p:cNvSpPr>
          <p:nvPr>
            <p:ph type="sldNum" sz="quarter" idx="12"/>
          </p:nvPr>
        </p:nvSpPr>
        <p:spPr/>
        <p:txBody>
          <a:bodyPr/>
          <a:lstStyle/>
          <a:p>
            <a:fld id="{28471C60-55F6-864A-8324-DD9FBD9D421A}" type="slidenum">
              <a:rPr lang="en-US" smtClean="0"/>
              <a:t>‹#›</a:t>
            </a:fld>
            <a:endParaRPr lang="en-US"/>
          </a:p>
        </p:txBody>
      </p:sp>
    </p:spTree>
    <p:extLst>
      <p:ext uri="{BB962C8B-B14F-4D97-AF65-F5344CB8AC3E}">
        <p14:creationId xmlns:p14="http://schemas.microsoft.com/office/powerpoint/2010/main" val="33994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7EF6D-CD2F-444B-85F0-B610E4189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C59685C-9C70-3E4F-A1D1-250899B3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E942B9-18C7-9B4B-8A47-F936D434A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F1F0A-EE21-EF4B-803C-2A0B761CDD63}" type="datetimeFigureOut">
              <a:rPr lang="en-US" smtClean="0"/>
              <a:t>4/14/2022</a:t>
            </a:fld>
            <a:endParaRPr lang="en-US"/>
          </a:p>
        </p:txBody>
      </p:sp>
      <p:sp>
        <p:nvSpPr>
          <p:cNvPr id="5" name="Footer Placeholder 4">
            <a:extLst>
              <a:ext uri="{FF2B5EF4-FFF2-40B4-BE49-F238E27FC236}">
                <a16:creationId xmlns:a16="http://schemas.microsoft.com/office/drawing/2014/main" id="{4BE5D9D2-DBC2-0149-8939-1C5EE106C4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9B9EB7-DA23-9249-B65F-E2D2C89D7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1C60-55F6-864A-8324-DD9FBD9D421A}" type="slidenum">
              <a:rPr lang="en-US" smtClean="0"/>
              <a:t>‹#›</a:t>
            </a:fld>
            <a:endParaRPr lang="en-US"/>
          </a:p>
        </p:txBody>
      </p:sp>
    </p:spTree>
    <p:extLst>
      <p:ext uri="{BB962C8B-B14F-4D97-AF65-F5344CB8AC3E}">
        <p14:creationId xmlns:p14="http://schemas.microsoft.com/office/powerpoint/2010/main" val="67478419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9" r:id="rId3"/>
    <p:sldLayoutId id="2147483650" r:id="rId4"/>
    <p:sldLayoutId id="2147483678" r:id="rId5"/>
    <p:sldLayoutId id="2147483667" r:id="rId6"/>
    <p:sldLayoutId id="2147483652" r:id="rId7"/>
    <p:sldLayoutId id="2147483677" r:id="rId8"/>
    <p:sldLayoutId id="2147483668" r:id="rId9"/>
    <p:sldLayoutId id="2147483653" r:id="rId10"/>
    <p:sldLayoutId id="2147483676" r:id="rId11"/>
    <p:sldLayoutId id="2147483669" r:id="rId12"/>
    <p:sldLayoutId id="2147483654" r:id="rId13"/>
    <p:sldLayoutId id="2147483675" r:id="rId14"/>
    <p:sldLayoutId id="2147483670" r:id="rId15"/>
    <p:sldLayoutId id="2147483671" r:id="rId16"/>
    <p:sldLayoutId id="2147483655" r:id="rId17"/>
    <p:sldLayoutId id="2147483672" r:id="rId18"/>
    <p:sldLayoutId id="2147483656" r:id="rId19"/>
    <p:sldLayoutId id="2147483673" r:id="rId20"/>
    <p:sldLayoutId id="2147483657" r:id="rId21"/>
    <p:sldLayoutId id="2147483674" r:id="rId22"/>
    <p:sldLayoutId id="2147483680" r:id="rId23"/>
    <p:sldLayoutId id="2147483681" r:id="rId24"/>
  </p:sldLayoutIdLst>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4/14/2022</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07809910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1000"/>
            <a:lum/>
          </a:blip>
          <a:srcRect/>
          <a:tile tx="0" ty="0" sx="75000" sy="75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D4619-2B9B-4FD2-9DB5-36147E6CE00E}" type="datetimeFigureOut">
              <a:rPr lang="en-US" smtClean="0"/>
              <a:pPr/>
              <a:t>4/14/2022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A8B12-014C-467D-B4A1-DE16AF561878}" type="slidenum">
              <a:rPr lang="en-US" smtClean="0"/>
              <a:pPr/>
              <a:t>‹#›</a:t>
            </a:fld>
            <a:endParaRPr lang="en-US" dirty="0"/>
          </a:p>
        </p:txBody>
      </p:sp>
    </p:spTree>
    <p:extLst>
      <p:ext uri="{BB962C8B-B14F-4D97-AF65-F5344CB8AC3E}">
        <p14:creationId xmlns:p14="http://schemas.microsoft.com/office/powerpoint/2010/main" val="344327179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chart" Target="../charts/chart2.xm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chart" Target="../charts/chart3.xm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chart" Target="../charts/chart4.xm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chart" Target="../charts/chart5.xml"/><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2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chart" Target="../charts/chart6.xm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chart" Target="../charts/chart7.xml"/><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chart" Target="../charts/chart8.xm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comments" Target="../comments/comment1.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A72A19-54C2-2748-A3F0-08B5208408BA}"/>
              </a:ext>
            </a:extLst>
          </p:cNvPr>
          <p:cNvSpPr>
            <a:spLocks noGrp="1"/>
          </p:cNvSpPr>
          <p:nvPr>
            <p:ph type="ctrTitle"/>
          </p:nvPr>
        </p:nvSpPr>
        <p:spPr>
          <a:xfrm>
            <a:off x="3166221" y="3198899"/>
            <a:ext cx="8703224" cy="2639233"/>
          </a:xfrm>
        </p:spPr>
        <p:txBody>
          <a:bodyPr>
            <a:noAutofit/>
          </a:bodyPr>
          <a:lstStyle/>
          <a:p>
            <a:r>
              <a:rPr lang="zh-CN" altLang="en-US" sz="3600" dirty="0">
                <a:latin typeface="Microsoft YaHei" panose="020B0503020204020204" pitchFamily="34" charset="-122"/>
                <a:ea typeface="Microsoft YaHei" panose="020B0503020204020204" pitchFamily="34" charset="-122"/>
                <a:cs typeface="Arial"/>
              </a:rPr>
              <a:t>美国高粱收获品质报告和市场展望</a:t>
            </a:r>
            <a:br>
              <a:rPr lang="en-US" altLang="zh-CN" sz="3600" dirty="0">
                <a:latin typeface="Microsoft YaHei" panose="020B0503020204020204" pitchFamily="34" charset="-122"/>
                <a:ea typeface="Microsoft YaHei" panose="020B0503020204020204" pitchFamily="34" charset="-122"/>
                <a:cs typeface="Arial"/>
              </a:rPr>
            </a:br>
            <a:r>
              <a:rPr lang="zh-CN" altLang="en-US" sz="2400" dirty="0">
                <a:latin typeface="Microsoft YaHei" panose="020B0503020204020204" pitchFamily="34" charset="-122"/>
                <a:ea typeface="Microsoft YaHei" panose="020B0503020204020204" pitchFamily="34" charset="-122"/>
                <a:cs typeface="Arial"/>
              </a:rPr>
              <a:t>网络会议 </a:t>
            </a:r>
            <a:r>
              <a:rPr lang="en-US" altLang="zh-CN" sz="2400" dirty="0">
                <a:latin typeface="Microsoft YaHei" panose="020B0503020204020204" pitchFamily="34" charset="-122"/>
                <a:ea typeface="Microsoft YaHei" panose="020B0503020204020204" pitchFamily="34" charset="-122"/>
                <a:cs typeface="Arial"/>
              </a:rPr>
              <a:t>| 2022</a:t>
            </a:r>
            <a:r>
              <a:rPr lang="zh-CN" altLang="en-US" sz="2400" dirty="0">
                <a:latin typeface="Microsoft YaHei" panose="020B0503020204020204" pitchFamily="34" charset="-122"/>
                <a:ea typeface="Microsoft YaHei" panose="020B0503020204020204" pitchFamily="34" charset="-122"/>
                <a:cs typeface="Arial"/>
              </a:rPr>
              <a:t>年</a:t>
            </a:r>
            <a:r>
              <a:rPr lang="en-US" altLang="zh-CN" sz="2400" dirty="0">
                <a:latin typeface="Microsoft YaHei" panose="020B0503020204020204" pitchFamily="34" charset="-122"/>
                <a:ea typeface="Microsoft YaHei" panose="020B0503020204020204" pitchFamily="34" charset="-122"/>
                <a:cs typeface="Arial"/>
              </a:rPr>
              <a:t>3</a:t>
            </a:r>
            <a:r>
              <a:rPr lang="zh-CN" altLang="en-US" sz="2400" dirty="0">
                <a:latin typeface="Microsoft YaHei" panose="020B0503020204020204" pitchFamily="34" charset="-122"/>
                <a:ea typeface="Microsoft YaHei" panose="020B0503020204020204" pitchFamily="34" charset="-122"/>
                <a:cs typeface="Arial"/>
              </a:rPr>
              <a:t>月</a:t>
            </a:r>
            <a:r>
              <a:rPr lang="en-US" altLang="zh-CN" sz="2400" dirty="0">
                <a:latin typeface="Microsoft YaHei" panose="020B0503020204020204" pitchFamily="34" charset="-122"/>
                <a:ea typeface="Microsoft YaHei" panose="020B0503020204020204" pitchFamily="34" charset="-122"/>
                <a:cs typeface="Arial"/>
              </a:rPr>
              <a:t>31</a:t>
            </a:r>
            <a:r>
              <a:rPr lang="zh-CN" altLang="en-US" sz="2400" dirty="0">
                <a:latin typeface="Microsoft YaHei" panose="020B0503020204020204" pitchFamily="34" charset="-122"/>
                <a:ea typeface="Microsoft YaHei" panose="020B0503020204020204" pitchFamily="34" charset="-122"/>
                <a:cs typeface="Arial"/>
              </a:rPr>
              <a:t>日</a:t>
            </a:r>
            <a:br>
              <a:rPr lang="en-US" altLang="zh-CN" sz="2400" dirty="0">
                <a:latin typeface="Microsoft YaHei" panose="020B0503020204020204" pitchFamily="34" charset="-122"/>
                <a:ea typeface="Microsoft YaHei" panose="020B0503020204020204" pitchFamily="34" charset="-122"/>
                <a:cs typeface="Arial"/>
              </a:rPr>
            </a:br>
            <a:r>
              <a:rPr lang="en-US" sz="2400" dirty="0"/>
              <a:t>U.S. Sorghum Harvest Quality Report and </a:t>
            </a:r>
            <a:br>
              <a:rPr lang="en-US" sz="2400" dirty="0"/>
            </a:br>
            <a:r>
              <a:rPr lang="en-US" sz="2400" dirty="0"/>
              <a:t>Market Outlook </a:t>
            </a:r>
            <a:br>
              <a:rPr lang="en-US" sz="2800" dirty="0"/>
            </a:br>
            <a:r>
              <a:rPr lang="en-US" sz="1800" dirty="0"/>
              <a:t>Webinar | </a:t>
            </a:r>
            <a:r>
              <a:rPr lang="en-US" sz="1800" dirty="0">
                <a:ea typeface="ＭＳ Ｐゴシック"/>
                <a:cs typeface="Arial"/>
              </a:rPr>
              <a:t>March</a:t>
            </a:r>
            <a:r>
              <a:rPr lang="ja-JP" altLang="en-US" sz="1800" dirty="0">
                <a:ea typeface="ＭＳ Ｐゴシック"/>
                <a:cs typeface="Arial"/>
              </a:rPr>
              <a:t> </a:t>
            </a:r>
            <a:r>
              <a:rPr lang="en-US" altLang="ja-JP" sz="1800" dirty="0">
                <a:ea typeface="ＭＳ Ｐゴシック"/>
                <a:cs typeface="Arial"/>
              </a:rPr>
              <a:t>31,</a:t>
            </a:r>
            <a:r>
              <a:rPr lang="ja-JP" altLang="en-US" sz="1800" dirty="0">
                <a:ea typeface="ＭＳ Ｐゴシック"/>
                <a:cs typeface="Arial"/>
              </a:rPr>
              <a:t> </a:t>
            </a:r>
            <a:r>
              <a:rPr lang="en-US" altLang="ja-JP" sz="1800" dirty="0">
                <a:ea typeface="ＭＳ Ｐゴシック"/>
                <a:cs typeface="Arial"/>
              </a:rPr>
              <a:t>2022</a:t>
            </a:r>
            <a:br>
              <a:rPr lang="en-US" altLang="zh-CN" sz="2400" dirty="0">
                <a:latin typeface="Microsoft YaHei" panose="020B0503020204020204" pitchFamily="34" charset="-122"/>
                <a:ea typeface="Microsoft YaHei" panose="020B0503020204020204" pitchFamily="34" charset="-122"/>
                <a:cs typeface="Arial"/>
              </a:rPr>
            </a:br>
            <a:endParaRPr lang="en-US" sz="2000" dirty="0">
              <a:latin typeface="Microsoft YaHei" panose="020B0503020204020204" pitchFamily="34" charset="-122"/>
              <a:ea typeface="Microsoft YaHei" panose="020B0503020204020204" pitchFamily="34" charset="-122"/>
              <a:cs typeface="Arial"/>
            </a:endParaRPr>
          </a:p>
        </p:txBody>
      </p:sp>
      <p:pic>
        <p:nvPicPr>
          <p:cNvPr id="2" name="Picture 1">
            <a:extLst>
              <a:ext uri="{FF2B5EF4-FFF2-40B4-BE49-F238E27FC236}">
                <a16:creationId xmlns:a16="http://schemas.microsoft.com/office/drawing/2014/main" id="{01A66374-9775-4425-B4A5-B8755A1FDF24}"/>
              </a:ext>
            </a:extLst>
          </p:cNvPr>
          <p:cNvPicPr>
            <a:picLocks noChangeAspect="1"/>
          </p:cNvPicPr>
          <p:nvPr/>
        </p:nvPicPr>
        <p:blipFill>
          <a:blip r:embed="rId2"/>
          <a:stretch>
            <a:fillRect/>
          </a:stretch>
        </p:blipFill>
        <p:spPr>
          <a:xfrm>
            <a:off x="5245254" y="140151"/>
            <a:ext cx="4588123" cy="3058748"/>
          </a:xfrm>
          <a:prstGeom prst="rect">
            <a:avLst/>
          </a:prstGeom>
        </p:spPr>
      </p:pic>
      <p:pic>
        <p:nvPicPr>
          <p:cNvPr id="3" name="Picture 2">
            <a:extLst>
              <a:ext uri="{FF2B5EF4-FFF2-40B4-BE49-F238E27FC236}">
                <a16:creationId xmlns:a16="http://schemas.microsoft.com/office/drawing/2014/main" id="{2944A6D9-4F78-46B7-B89F-2E70CDB48762}"/>
              </a:ext>
            </a:extLst>
          </p:cNvPr>
          <p:cNvPicPr>
            <a:picLocks noChangeAspect="1"/>
          </p:cNvPicPr>
          <p:nvPr/>
        </p:nvPicPr>
        <p:blipFill>
          <a:blip r:embed="rId3"/>
          <a:stretch>
            <a:fillRect/>
          </a:stretch>
        </p:blipFill>
        <p:spPr>
          <a:xfrm>
            <a:off x="89647" y="140151"/>
            <a:ext cx="2124635" cy="1207179"/>
          </a:xfrm>
          <a:prstGeom prst="rect">
            <a:avLst/>
          </a:prstGeom>
        </p:spPr>
      </p:pic>
      <p:pic>
        <p:nvPicPr>
          <p:cNvPr id="5" name="Picture 4">
            <a:extLst>
              <a:ext uri="{FF2B5EF4-FFF2-40B4-BE49-F238E27FC236}">
                <a16:creationId xmlns:a16="http://schemas.microsoft.com/office/drawing/2014/main" id="{745438B3-D1CB-4AEC-9BDF-CE38F8621044}"/>
              </a:ext>
            </a:extLst>
          </p:cNvPr>
          <p:cNvPicPr>
            <a:picLocks noChangeAspect="1"/>
          </p:cNvPicPr>
          <p:nvPr/>
        </p:nvPicPr>
        <p:blipFill>
          <a:blip r:embed="rId4"/>
          <a:stretch>
            <a:fillRect/>
          </a:stretch>
        </p:blipFill>
        <p:spPr>
          <a:xfrm>
            <a:off x="89647" y="2791216"/>
            <a:ext cx="2124635" cy="1221054"/>
          </a:xfrm>
          <a:prstGeom prst="rect">
            <a:avLst/>
          </a:prstGeom>
        </p:spPr>
      </p:pic>
      <p:sp>
        <p:nvSpPr>
          <p:cNvPr id="6" name="Title 3">
            <a:extLst>
              <a:ext uri="{FF2B5EF4-FFF2-40B4-BE49-F238E27FC236}">
                <a16:creationId xmlns:a16="http://schemas.microsoft.com/office/drawing/2014/main" id="{A102EEB0-5277-4F9E-94EF-FDCC1C15FCB7}"/>
              </a:ext>
            </a:extLst>
          </p:cNvPr>
          <p:cNvSpPr txBox="1">
            <a:spLocks/>
          </p:cNvSpPr>
          <p:nvPr/>
        </p:nvSpPr>
        <p:spPr>
          <a:xfrm>
            <a:off x="7341832" y="3320251"/>
            <a:ext cx="4676901" cy="22016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lgn="l"/>
            <a:endParaRPr lang="en-US" sz="3200" dirty="0">
              <a:cs typeface="Arial"/>
            </a:endParaRPr>
          </a:p>
        </p:txBody>
      </p:sp>
    </p:spTree>
    <p:extLst>
      <p:ext uri="{BB962C8B-B14F-4D97-AF65-F5344CB8AC3E}">
        <p14:creationId xmlns:p14="http://schemas.microsoft.com/office/powerpoint/2010/main" val="263233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4081" y="1046144"/>
            <a:ext cx="5931920" cy="3590511"/>
          </a:xfrm>
        </p:spPr>
        <p:txBody>
          <a:bodyPr>
            <a:normAutofit fontScale="92500" lnSpcReduction="10000"/>
          </a:bodyPr>
          <a:lstStyle/>
          <a:p>
            <a:r>
              <a:rPr lang="zh-CN" altLang="en-US" sz="2600" dirty="0"/>
              <a:t>美国总体 </a:t>
            </a:r>
            <a:r>
              <a:rPr lang="en-US" sz="2600" dirty="0"/>
              <a:t>U.S. Aggregate: 59.1 lb/bu</a:t>
            </a:r>
          </a:p>
          <a:p>
            <a:endParaRPr lang="en-US" sz="1000" dirty="0"/>
          </a:p>
          <a:p>
            <a:pPr marL="569913" lvl="1" indent="-342900">
              <a:buClr>
                <a:schemeClr val="accent2"/>
              </a:buClr>
              <a:buFont typeface="Wingdings" panose="05000000000000000000" pitchFamily="2" charset="2"/>
              <a:buChar char="Ø"/>
            </a:pPr>
            <a:r>
              <a:rPr lang="zh-CN" altLang="en-US" dirty="0"/>
              <a:t>平均值高于</a:t>
            </a:r>
            <a:r>
              <a:rPr lang="en-US" dirty="0"/>
              <a:t>2020/2021 (58.3 </a:t>
            </a:r>
            <a:r>
              <a:rPr lang="en-US" dirty="0" err="1"/>
              <a:t>lb</a:t>
            </a:r>
            <a:r>
              <a:rPr lang="en-US" dirty="0"/>
              <a:t>/</a:t>
            </a:r>
            <a:r>
              <a:rPr lang="en-US" dirty="0" err="1"/>
              <a:t>bu</a:t>
            </a:r>
            <a:r>
              <a:rPr lang="en-US" dirty="0"/>
              <a:t> </a:t>
            </a:r>
            <a:r>
              <a:rPr lang="zh-CN" altLang="en-US" dirty="0"/>
              <a:t>或</a:t>
            </a:r>
            <a:r>
              <a:rPr lang="en-US" dirty="0"/>
              <a:t>75.1 kg/hl) </a:t>
            </a:r>
            <a:r>
              <a:rPr lang="zh-CN" altLang="en-US" dirty="0"/>
              <a:t>和</a:t>
            </a:r>
            <a:r>
              <a:rPr lang="en-US" dirty="0"/>
              <a:t>2019/2020 (58.9 </a:t>
            </a:r>
            <a:r>
              <a:rPr lang="en-US" dirty="0" err="1"/>
              <a:t>lb</a:t>
            </a:r>
            <a:r>
              <a:rPr lang="en-US" dirty="0"/>
              <a:t>/</a:t>
            </a:r>
            <a:r>
              <a:rPr lang="en-US" dirty="0" err="1"/>
              <a:t>bu</a:t>
            </a:r>
            <a:r>
              <a:rPr lang="en-US" dirty="0"/>
              <a:t> </a:t>
            </a:r>
            <a:r>
              <a:rPr lang="zh-CN" altLang="en-US" dirty="0"/>
              <a:t>或</a:t>
            </a:r>
            <a:r>
              <a:rPr lang="en-US" dirty="0"/>
              <a:t> 75.8 kg/hl)</a:t>
            </a:r>
            <a:br>
              <a:rPr lang="en-US" dirty="0"/>
            </a:br>
            <a:r>
              <a:rPr lang="en-US" sz="2200" dirty="0"/>
              <a:t>Average</a:t>
            </a:r>
            <a:r>
              <a:rPr lang="en-US" sz="2200" b="1" dirty="0">
                <a:solidFill>
                  <a:srgbClr val="003E7E"/>
                </a:solidFill>
              </a:rPr>
              <a:t> </a:t>
            </a:r>
            <a:r>
              <a:rPr lang="en-US" sz="2200" b="1" dirty="0">
                <a:solidFill>
                  <a:srgbClr val="D18316"/>
                </a:solidFill>
              </a:rPr>
              <a:t>higher</a:t>
            </a:r>
            <a:r>
              <a:rPr lang="en-US" sz="2200" b="1" dirty="0">
                <a:solidFill>
                  <a:srgbClr val="003E7E"/>
                </a:solidFill>
              </a:rPr>
              <a:t> </a:t>
            </a:r>
            <a:r>
              <a:rPr lang="en-US" sz="2200" dirty="0"/>
              <a:t>than 2020/2021 (58.3 </a:t>
            </a:r>
            <a:r>
              <a:rPr lang="en-US" sz="2200" dirty="0" err="1"/>
              <a:t>lb</a:t>
            </a:r>
            <a:r>
              <a:rPr lang="en-US" sz="2200" dirty="0"/>
              <a:t>/</a:t>
            </a:r>
            <a:r>
              <a:rPr lang="en-US" sz="2200" dirty="0" err="1"/>
              <a:t>bu</a:t>
            </a:r>
            <a:r>
              <a:rPr lang="en-US" sz="2200" dirty="0"/>
              <a:t> or 75.1 kg/hl) and 2019/2020 (58.9 </a:t>
            </a:r>
            <a:r>
              <a:rPr lang="en-US" sz="2200" dirty="0" err="1"/>
              <a:t>lb</a:t>
            </a:r>
            <a:r>
              <a:rPr lang="en-US" sz="2200" dirty="0"/>
              <a:t>/</a:t>
            </a:r>
            <a:r>
              <a:rPr lang="en-US" sz="2200" dirty="0" err="1"/>
              <a:t>bu</a:t>
            </a:r>
            <a:r>
              <a:rPr lang="en-US" sz="2200" dirty="0"/>
              <a:t> or 75.8 kg/hl)</a:t>
            </a:r>
            <a:br>
              <a:rPr lang="en-US" dirty="0"/>
            </a:br>
            <a:endParaRPr lang="en-US" dirty="0"/>
          </a:p>
          <a:p>
            <a:pPr marL="569913" lvl="1" indent="-342900">
              <a:buClr>
                <a:schemeClr val="accent2"/>
              </a:buClr>
              <a:buFont typeface="Wingdings" panose="05000000000000000000" pitchFamily="2" charset="2"/>
              <a:buChar char="Ø"/>
            </a:pPr>
            <a:r>
              <a:rPr lang="zh-CN" altLang="en-US" dirty="0"/>
              <a:t>平均值高于美国一级高粱的最小限值</a:t>
            </a:r>
            <a:r>
              <a:rPr lang="en-US" dirty="0"/>
              <a:t>(57.0 </a:t>
            </a:r>
            <a:r>
              <a:rPr lang="en-US" dirty="0" err="1"/>
              <a:t>lb</a:t>
            </a:r>
            <a:r>
              <a:rPr lang="en-US" dirty="0"/>
              <a:t>/</a:t>
            </a:r>
            <a:r>
              <a:rPr lang="en-US" dirty="0" err="1"/>
              <a:t>bu</a:t>
            </a:r>
            <a:r>
              <a:rPr lang="en-US" dirty="0"/>
              <a:t> </a:t>
            </a:r>
            <a:r>
              <a:rPr lang="zh-CN" altLang="en-US" dirty="0"/>
              <a:t>或</a:t>
            </a:r>
            <a:r>
              <a:rPr lang="en-US" dirty="0"/>
              <a:t>73.4 kg/hl)</a:t>
            </a:r>
            <a:br>
              <a:rPr lang="en-US" dirty="0"/>
            </a:br>
            <a:r>
              <a:rPr lang="en-US" dirty="0"/>
              <a:t>Average </a:t>
            </a:r>
            <a:r>
              <a:rPr lang="en-US" b="1" dirty="0">
                <a:solidFill>
                  <a:srgbClr val="D18316"/>
                </a:solidFill>
              </a:rPr>
              <a:t>higher</a:t>
            </a:r>
            <a:r>
              <a:rPr lang="en-US" dirty="0"/>
              <a:t> than minimum for U.S. No. 1 grade (57.0 </a:t>
            </a:r>
            <a:r>
              <a:rPr lang="en-US" dirty="0" err="1"/>
              <a:t>lb</a:t>
            </a:r>
            <a:r>
              <a:rPr lang="en-US" dirty="0"/>
              <a:t>/</a:t>
            </a:r>
            <a:r>
              <a:rPr lang="en-US" dirty="0" err="1"/>
              <a:t>bu</a:t>
            </a:r>
            <a:r>
              <a:rPr lang="en-US" dirty="0"/>
              <a:t> or 73.4 kg/hl)</a:t>
            </a:r>
          </a:p>
          <a:p>
            <a:pPr lvl="1"/>
            <a:endParaRPr lang="en-US" dirty="0"/>
          </a:p>
        </p:txBody>
      </p:sp>
      <p:sp>
        <p:nvSpPr>
          <p:cNvPr id="4" name="Title 3"/>
          <p:cNvSpPr>
            <a:spLocks noGrp="1"/>
          </p:cNvSpPr>
          <p:nvPr>
            <p:ph type="title"/>
          </p:nvPr>
        </p:nvSpPr>
        <p:spPr>
          <a:xfrm>
            <a:off x="164081" y="-108172"/>
            <a:ext cx="8933913" cy="1046143"/>
          </a:xfrm>
        </p:spPr>
        <p:txBody>
          <a:bodyPr>
            <a:normAutofit/>
          </a:bodyPr>
          <a:lstStyle/>
          <a:p>
            <a:r>
              <a:rPr lang="zh-CN" altLang="en-US" sz="3200" dirty="0"/>
              <a:t>容重 </a:t>
            </a:r>
            <a:br>
              <a:rPr lang="en-US" altLang="zh-CN" sz="3200" dirty="0"/>
            </a:br>
            <a:r>
              <a:rPr lang="en-US" sz="3200" dirty="0"/>
              <a:t>Test Weight</a:t>
            </a:r>
          </a:p>
        </p:txBody>
      </p:sp>
      <p:graphicFrame>
        <p:nvGraphicFramePr>
          <p:cNvPr id="16" name="Chart 15">
            <a:extLst>
              <a:ext uri="{FF2B5EF4-FFF2-40B4-BE49-F238E27FC236}">
                <a16:creationId xmlns:a16="http://schemas.microsoft.com/office/drawing/2014/main" id="{00000000-0008-0000-1200-000002000000}"/>
              </a:ext>
            </a:extLst>
          </p:cNvPr>
          <p:cNvGraphicFramePr>
            <a:graphicFrameLocks noGrp="1"/>
          </p:cNvGraphicFramePr>
          <p:nvPr>
            <p:custDataLst>
              <p:tags r:id="rId2"/>
            </p:custDataLst>
          </p:nvPr>
        </p:nvGraphicFramePr>
        <p:xfrm>
          <a:off x="6096000" y="829799"/>
          <a:ext cx="6096000"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75056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lnSpcReduction="10000"/>
          </a:bodyPr>
          <a:lstStyle/>
          <a:p>
            <a:r>
              <a:rPr lang="zh-CN" altLang="en-US" dirty="0"/>
              <a:t>美国总体 </a:t>
            </a:r>
            <a:r>
              <a:rPr lang="en-US" dirty="0"/>
              <a:t>U.S. Aggregate: 1.5%</a:t>
            </a:r>
          </a:p>
          <a:p>
            <a:endParaRPr lang="en-US" sz="1000" dirty="0"/>
          </a:p>
          <a:p>
            <a:pPr marL="569913" lvl="1" indent="-342900">
              <a:buClr>
                <a:schemeClr val="accent2"/>
              </a:buClr>
              <a:buFont typeface="Wingdings" panose="05000000000000000000" pitchFamily="2" charset="2"/>
              <a:buChar char="Ø"/>
            </a:pPr>
            <a:r>
              <a:rPr lang="zh-CN" altLang="en-US" dirty="0"/>
              <a:t>平均值低于</a:t>
            </a:r>
            <a:r>
              <a:rPr lang="en-US" dirty="0"/>
              <a:t>2020/2021 (1.6%)</a:t>
            </a:r>
            <a:r>
              <a:rPr lang="zh-CN" altLang="en-US" dirty="0"/>
              <a:t>和</a:t>
            </a:r>
            <a:r>
              <a:rPr lang="en-US" dirty="0"/>
              <a:t> 2019/2020 (1.7%) </a:t>
            </a:r>
            <a:br>
              <a:rPr lang="en-US" dirty="0"/>
            </a:br>
            <a:r>
              <a:rPr lang="en-US" dirty="0"/>
              <a:t>Average </a:t>
            </a:r>
            <a:r>
              <a:rPr lang="en-US" b="1" dirty="0">
                <a:solidFill>
                  <a:srgbClr val="D18316"/>
                </a:solidFill>
              </a:rPr>
              <a:t>lower </a:t>
            </a:r>
            <a:r>
              <a:rPr lang="en-US" dirty="0"/>
              <a:t>than 2020/2021 (1.6%) and 2019/2020 (1.7%)</a:t>
            </a:r>
          </a:p>
          <a:p>
            <a:pPr marL="569913" lvl="1" indent="-342900">
              <a:buClr>
                <a:schemeClr val="accent2"/>
              </a:buClr>
              <a:buFont typeface="Wingdings" panose="05000000000000000000" pitchFamily="2" charset="2"/>
              <a:buChar char="Ø"/>
            </a:pPr>
            <a:r>
              <a:rPr lang="zh-CN" altLang="en-US" dirty="0"/>
              <a:t>平均值低于美国一级高粱最大限值</a:t>
            </a:r>
            <a:br>
              <a:rPr lang="en-US" altLang="zh-CN" dirty="0"/>
            </a:br>
            <a:r>
              <a:rPr lang="en-US" dirty="0"/>
              <a:t>Average </a:t>
            </a:r>
            <a:r>
              <a:rPr lang="en-US" b="1" dirty="0">
                <a:solidFill>
                  <a:srgbClr val="D18316"/>
                </a:solidFill>
              </a:rPr>
              <a:t>lower</a:t>
            </a:r>
            <a:r>
              <a:rPr lang="en-US" dirty="0"/>
              <a:t> than the maximum for U.S. No. 1 grade (3.0%) </a:t>
            </a:r>
          </a:p>
          <a:p>
            <a:endParaRPr lang="en-US" dirty="0"/>
          </a:p>
        </p:txBody>
      </p:sp>
      <p:sp>
        <p:nvSpPr>
          <p:cNvPr id="4" name="Title 3"/>
          <p:cNvSpPr>
            <a:spLocks noGrp="1"/>
          </p:cNvSpPr>
          <p:nvPr>
            <p:ph type="title"/>
          </p:nvPr>
        </p:nvSpPr>
        <p:spPr>
          <a:xfrm>
            <a:off x="164080" y="1"/>
            <a:ext cx="9923196" cy="829798"/>
          </a:xfrm>
        </p:spPr>
        <p:txBody>
          <a:bodyPr>
            <a:noAutofit/>
          </a:bodyPr>
          <a:lstStyle/>
          <a:p>
            <a:r>
              <a:rPr lang="zh-CN" altLang="en-US" sz="2800" dirty="0"/>
              <a:t>破碎粒和杂质</a:t>
            </a:r>
            <a:br>
              <a:rPr lang="en-US" altLang="zh-CN" sz="28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800" dirty="0"/>
              <a:t>Broken Kernels &amp; Foreign Material (%)</a:t>
            </a:r>
          </a:p>
        </p:txBody>
      </p:sp>
      <p:graphicFrame>
        <p:nvGraphicFramePr>
          <p:cNvPr id="5" name="Chart 4">
            <a:extLst>
              <a:ext uri="{FF2B5EF4-FFF2-40B4-BE49-F238E27FC236}">
                <a16:creationId xmlns:a16="http://schemas.microsoft.com/office/drawing/2014/main" id="{00000000-0008-0000-1300-000002000000}"/>
              </a:ext>
            </a:extLst>
          </p:cNvPr>
          <p:cNvGraphicFramePr>
            <a:graphicFrameLocks noGrp="1"/>
          </p:cNvGraphicFramePr>
          <p:nvPr>
            <p:custDataLst>
              <p:tags r:id="rId2"/>
            </p:custDataLst>
          </p:nvPr>
        </p:nvGraphicFramePr>
        <p:xfrm>
          <a:off x="6092952" y="829799"/>
          <a:ext cx="6099048"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306968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r>
              <a:rPr lang="zh-CN" altLang="en-US" sz="3200" dirty="0"/>
              <a:t>美国总体</a:t>
            </a:r>
            <a:r>
              <a:rPr lang="en-US" sz="3200" dirty="0"/>
              <a:t>U.S. Aggregate: 0.7%</a:t>
            </a:r>
          </a:p>
          <a:p>
            <a:endParaRPr lang="en-US" sz="1000" dirty="0"/>
          </a:p>
          <a:p>
            <a:pPr marL="569913" lvl="1" indent="-342900">
              <a:buClr>
                <a:schemeClr val="accent2"/>
              </a:buClr>
              <a:buFont typeface="Wingdings" panose="05000000000000000000" pitchFamily="2" charset="2"/>
              <a:buChar char="Ø"/>
            </a:pPr>
            <a:r>
              <a:rPr lang="zh-CN" altLang="en-US" dirty="0"/>
              <a:t>平均值高于</a:t>
            </a:r>
            <a:r>
              <a:rPr lang="en-US" dirty="0"/>
              <a:t>2020/2021 (0.6%) </a:t>
            </a:r>
            <a:r>
              <a:rPr lang="zh-CN" altLang="en-US" dirty="0"/>
              <a:t>和</a:t>
            </a:r>
            <a:r>
              <a:rPr lang="en-US" dirty="0"/>
              <a:t>2019/2020 (0.5%)</a:t>
            </a:r>
            <a:br>
              <a:rPr lang="en-US" dirty="0"/>
            </a:br>
            <a:r>
              <a:rPr lang="en-US" dirty="0"/>
              <a:t>Average</a:t>
            </a:r>
            <a:r>
              <a:rPr lang="en-US" b="1" dirty="0">
                <a:solidFill>
                  <a:srgbClr val="003E7E"/>
                </a:solidFill>
              </a:rPr>
              <a:t> </a:t>
            </a:r>
            <a:r>
              <a:rPr lang="en-US" b="1" dirty="0">
                <a:solidFill>
                  <a:srgbClr val="D18316"/>
                </a:solidFill>
              </a:rPr>
              <a:t>higher </a:t>
            </a:r>
            <a:r>
              <a:rPr lang="en-US" dirty="0"/>
              <a:t>than 2020/2021 (0.6%) and 2019/2020 (0.5%)</a:t>
            </a:r>
          </a:p>
          <a:p>
            <a:pPr lvl="1">
              <a:buClr>
                <a:schemeClr val="accent2"/>
              </a:buClr>
            </a:pPr>
            <a:endParaRPr lang="en-US" dirty="0"/>
          </a:p>
          <a:p>
            <a:pPr marL="569913" lvl="1" indent="-342900">
              <a:buClr>
                <a:schemeClr val="accent2"/>
              </a:buClr>
              <a:buFont typeface="Wingdings" panose="05000000000000000000" pitchFamily="2" charset="2"/>
              <a:buChar char="Ø"/>
            </a:pPr>
            <a:r>
              <a:rPr lang="zh-CN" altLang="en-US" dirty="0"/>
              <a:t>平均值低于美国一级高粱最大限值</a:t>
            </a:r>
            <a:r>
              <a:rPr lang="en-US" dirty="0"/>
              <a:t>(1.0%) Average </a:t>
            </a:r>
            <a:r>
              <a:rPr lang="en-US" b="1" dirty="0">
                <a:solidFill>
                  <a:srgbClr val="D18316"/>
                </a:solidFill>
              </a:rPr>
              <a:t>lower</a:t>
            </a:r>
            <a:r>
              <a:rPr lang="en-US" dirty="0"/>
              <a:t> than the maximum for U.S. No. 1 grade (1.0%) </a:t>
            </a:r>
          </a:p>
          <a:p>
            <a:pPr marL="569913" lvl="1" indent="-342900">
              <a:buClr>
                <a:schemeClr val="accent2"/>
              </a:buClr>
              <a:buFont typeface="Wingdings" panose="05000000000000000000" pitchFamily="2" charset="2"/>
              <a:buChar char="Ø"/>
            </a:pPr>
            <a:endParaRPr lang="en-US" dirty="0"/>
          </a:p>
        </p:txBody>
      </p:sp>
      <p:sp>
        <p:nvSpPr>
          <p:cNvPr id="2" name="Title 1"/>
          <p:cNvSpPr>
            <a:spLocks noGrp="1"/>
          </p:cNvSpPr>
          <p:nvPr>
            <p:ph type="title"/>
          </p:nvPr>
        </p:nvSpPr>
        <p:spPr>
          <a:xfrm>
            <a:off x="164080" y="36174"/>
            <a:ext cx="8933913" cy="829798"/>
          </a:xfrm>
        </p:spPr>
        <p:txBody>
          <a:bodyPr>
            <a:noAutofit/>
          </a:bodyPr>
          <a:lstStyle/>
          <a:p>
            <a:r>
              <a:rPr lang="zh-CN" altLang="en-US" sz="2800" dirty="0"/>
              <a:t>杂质 </a:t>
            </a:r>
            <a:br>
              <a:rPr lang="en-US" altLang="zh-CN" sz="28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800" dirty="0"/>
              <a:t>Foreign Material (%)</a:t>
            </a:r>
          </a:p>
        </p:txBody>
      </p:sp>
      <p:graphicFrame>
        <p:nvGraphicFramePr>
          <p:cNvPr id="12" name="Chart 11">
            <a:extLst>
              <a:ext uri="{FF2B5EF4-FFF2-40B4-BE49-F238E27FC236}">
                <a16:creationId xmlns:a16="http://schemas.microsoft.com/office/drawing/2014/main" id="{00000000-0008-0000-1400-000002000000}"/>
              </a:ext>
            </a:extLst>
          </p:cNvPr>
          <p:cNvGraphicFramePr>
            <a:graphicFrameLocks noGrp="1"/>
          </p:cNvGraphicFramePr>
          <p:nvPr>
            <p:custDataLst>
              <p:tags r:id="rId2"/>
            </p:custDataLst>
          </p:nvPr>
        </p:nvGraphicFramePr>
        <p:xfrm>
          <a:off x="6096000" y="685800"/>
          <a:ext cx="6099048"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4287384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r>
              <a:rPr lang="zh-CN" altLang="en-US" sz="3200" dirty="0"/>
              <a:t>美国总体</a:t>
            </a:r>
            <a:r>
              <a:rPr lang="en-US" sz="3200" dirty="0"/>
              <a:t>U.S. Aggregate: 0.0%</a:t>
            </a:r>
          </a:p>
          <a:p>
            <a:endParaRPr lang="en-US" sz="1000" dirty="0"/>
          </a:p>
          <a:p>
            <a:pPr marL="569913" lvl="1" indent="-342900">
              <a:buClr>
                <a:schemeClr val="accent2"/>
              </a:buClr>
              <a:buFont typeface="Wingdings" panose="05000000000000000000" pitchFamily="2" charset="2"/>
              <a:buChar char="Ø"/>
            </a:pPr>
            <a:r>
              <a:rPr lang="zh-CN" altLang="en-US" dirty="0"/>
              <a:t>平均值于</a:t>
            </a:r>
            <a:r>
              <a:rPr lang="en-US" dirty="0"/>
              <a:t>2020/2021</a:t>
            </a:r>
            <a:r>
              <a:rPr lang="zh-CN" altLang="en-US" dirty="0"/>
              <a:t>相同，低于</a:t>
            </a:r>
            <a:r>
              <a:rPr lang="en-US" dirty="0"/>
              <a:t>2019/2020 (0.2%)</a:t>
            </a:r>
            <a:br>
              <a:rPr lang="en-US" dirty="0"/>
            </a:br>
            <a:r>
              <a:rPr lang="en-US" dirty="0"/>
              <a:t> Average </a:t>
            </a:r>
            <a:r>
              <a:rPr lang="en-US" b="1" dirty="0">
                <a:solidFill>
                  <a:srgbClr val="D18316"/>
                </a:solidFill>
              </a:rPr>
              <a:t>same</a:t>
            </a:r>
            <a:r>
              <a:rPr lang="en-US" dirty="0"/>
              <a:t> as 2020/2021 (0.0%) and </a:t>
            </a:r>
            <a:r>
              <a:rPr lang="en-US" b="1" dirty="0">
                <a:solidFill>
                  <a:srgbClr val="D18316"/>
                </a:solidFill>
              </a:rPr>
              <a:t>lower </a:t>
            </a:r>
            <a:r>
              <a:rPr lang="en-US" dirty="0"/>
              <a:t>than 2019/2020 (0.2%)</a:t>
            </a:r>
          </a:p>
          <a:p>
            <a:pPr lvl="1">
              <a:buClr>
                <a:schemeClr val="accent2"/>
              </a:buClr>
            </a:pPr>
            <a:endParaRPr lang="en-US" dirty="0"/>
          </a:p>
          <a:p>
            <a:pPr marL="569913" lvl="1" indent="-342900">
              <a:buClr>
                <a:schemeClr val="accent2"/>
              </a:buClr>
              <a:buFont typeface="Wingdings" panose="05000000000000000000" pitchFamily="2" charset="2"/>
              <a:buChar char="Ø"/>
            </a:pPr>
            <a:r>
              <a:rPr lang="zh-CN" altLang="en-US" dirty="0"/>
              <a:t>平均值低于美国一级高粱最大限值</a:t>
            </a:r>
            <a:r>
              <a:rPr lang="en-US" dirty="0"/>
              <a:t>(2.0%) Average </a:t>
            </a:r>
            <a:r>
              <a:rPr lang="en-US" b="1" dirty="0">
                <a:solidFill>
                  <a:srgbClr val="D18316"/>
                </a:solidFill>
              </a:rPr>
              <a:t>lower</a:t>
            </a:r>
            <a:r>
              <a:rPr lang="en-US" dirty="0"/>
              <a:t> than the maximum for U.S. No. 1 grade (2.0%) </a:t>
            </a:r>
          </a:p>
          <a:p>
            <a:pPr marL="569913" lvl="1" indent="-342900">
              <a:buClr>
                <a:schemeClr val="accent2"/>
              </a:buClr>
              <a:buFont typeface="Wingdings" panose="05000000000000000000" pitchFamily="2" charset="2"/>
              <a:buChar char="Ø"/>
            </a:pPr>
            <a:endParaRPr lang="en-US" dirty="0"/>
          </a:p>
          <a:p>
            <a:pPr lvl="1"/>
            <a:endParaRPr lang="en-US" dirty="0"/>
          </a:p>
        </p:txBody>
      </p:sp>
      <p:sp>
        <p:nvSpPr>
          <p:cNvPr id="2" name="Title 1"/>
          <p:cNvSpPr>
            <a:spLocks noGrp="1"/>
          </p:cNvSpPr>
          <p:nvPr>
            <p:ph type="title"/>
          </p:nvPr>
        </p:nvSpPr>
        <p:spPr/>
        <p:txBody>
          <a:bodyPr>
            <a:noAutofit/>
          </a:bodyPr>
          <a:lstStyle/>
          <a:p>
            <a:r>
              <a:rPr lang="zh-CN" altLang="en-US" sz="2800" dirty="0"/>
              <a:t>总损</a:t>
            </a:r>
            <a:br>
              <a:rPr lang="en-US" altLang="zh-CN" sz="28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800" dirty="0"/>
              <a:t>Total Damage (%)</a:t>
            </a:r>
          </a:p>
        </p:txBody>
      </p:sp>
      <p:graphicFrame>
        <p:nvGraphicFramePr>
          <p:cNvPr id="5" name="Chart 4">
            <a:extLst>
              <a:ext uri="{FF2B5EF4-FFF2-40B4-BE49-F238E27FC236}">
                <a16:creationId xmlns:a16="http://schemas.microsoft.com/office/drawing/2014/main" id="{00000000-0008-0000-1500-000002000000}"/>
              </a:ext>
            </a:extLst>
          </p:cNvPr>
          <p:cNvGraphicFramePr>
            <a:graphicFrameLocks noGrp="1"/>
          </p:cNvGraphicFramePr>
          <p:nvPr>
            <p:custDataLst>
              <p:tags r:id="rId2"/>
            </p:custDataLst>
          </p:nvPr>
        </p:nvGraphicFramePr>
        <p:xfrm>
          <a:off x="6096000" y="829799"/>
          <a:ext cx="6099048"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3382141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zh-CN" altLang="en-US" dirty="0"/>
              <a:t>热损</a:t>
            </a:r>
            <a:br>
              <a:rPr lang="en-US" altLang="zh-CN" dirty="0"/>
            </a:br>
            <a:r>
              <a:rPr lang="en-US" dirty="0"/>
              <a:t>Heat Damage (%)</a:t>
            </a:r>
          </a:p>
        </p:txBody>
      </p:sp>
      <p:sp>
        <p:nvSpPr>
          <p:cNvPr id="3" name="Content Placeholder 2"/>
          <p:cNvSpPr>
            <a:spLocks noGrp="1"/>
          </p:cNvSpPr>
          <p:nvPr>
            <p:ph idx="1"/>
          </p:nvPr>
        </p:nvSpPr>
        <p:spPr>
          <a:xfrm>
            <a:off x="4859382" y="2272937"/>
            <a:ext cx="6494417" cy="3956413"/>
          </a:xfrm>
          <a:prstGeom prst="rect">
            <a:avLst/>
          </a:prstGeom>
        </p:spPr>
        <p:txBody>
          <a:bodyPr>
            <a:normAutofit/>
          </a:bodyPr>
          <a:lstStyle/>
          <a:p>
            <a:pPr marL="0" indent="0">
              <a:buNone/>
            </a:pPr>
            <a:r>
              <a:rPr lang="zh-CN" altLang="en-US" sz="3200" dirty="0"/>
              <a:t>美国总体</a:t>
            </a:r>
            <a:r>
              <a:rPr lang="en-US" sz="3200" dirty="0"/>
              <a:t>U.S. Aggregate: 0.0%</a:t>
            </a:r>
          </a:p>
          <a:p>
            <a:pPr marL="569913" lvl="1" indent="-342900">
              <a:buFont typeface="Wingdings" panose="05000000000000000000" pitchFamily="2" charset="2"/>
              <a:buChar char="Ø"/>
            </a:pPr>
            <a:r>
              <a:rPr lang="zh-CN" altLang="en-US" sz="2000" b="0" i="0" u="none" strike="noStrike" baseline="0" dirty="0">
                <a:latin typeface="MicrosoftYaHeiLight"/>
              </a:rPr>
              <a:t>未观察到热损伤，与</a:t>
            </a:r>
            <a:r>
              <a:rPr lang="en-US" altLang="zh-CN" sz="2000" b="0" i="0" u="none" strike="noStrike" baseline="0" dirty="0">
                <a:latin typeface="Arial" panose="020B0604020202020204" pitchFamily="34" charset="0"/>
              </a:rPr>
              <a:t>2020/2021</a:t>
            </a:r>
            <a:r>
              <a:rPr lang="zh-CN" altLang="en-US" sz="2000" b="0" i="0" u="none" strike="noStrike" baseline="0" dirty="0">
                <a:latin typeface="MicrosoftYaHeiLight"/>
              </a:rPr>
              <a:t>年和</a:t>
            </a:r>
            <a:r>
              <a:rPr lang="en-US" altLang="zh-CN" sz="2000" b="0" i="0" u="none" strike="noStrike" baseline="0" dirty="0">
                <a:latin typeface="Arial" panose="020B0604020202020204" pitchFamily="34" charset="0"/>
              </a:rPr>
              <a:t>2019/2020</a:t>
            </a:r>
            <a:r>
              <a:rPr lang="zh-CN" altLang="en-US" sz="2000" b="0" i="0" u="none" strike="noStrike" baseline="0" dirty="0">
                <a:latin typeface="MicrosoftYaHeiLight"/>
              </a:rPr>
              <a:t>年相同</a:t>
            </a:r>
            <a:br>
              <a:rPr lang="en-US" altLang="zh-CN" sz="2000" b="0" i="0" u="none" strike="noStrike" baseline="0" dirty="0">
                <a:latin typeface="MicrosoftYaHeiLight"/>
              </a:rPr>
            </a:br>
            <a:r>
              <a:rPr lang="en-US" sz="2000" dirty="0"/>
              <a:t>No heat damage was observed, same as in 2020/2021 and 2019/2020</a:t>
            </a:r>
          </a:p>
          <a:p>
            <a:pPr marL="569913" lvl="1" indent="-342900">
              <a:buFont typeface="Wingdings" panose="05000000000000000000" pitchFamily="2" charset="2"/>
              <a:buChar char="Ø"/>
            </a:pPr>
            <a:r>
              <a:rPr lang="zh-CN" altLang="en-US" sz="2000" dirty="0"/>
              <a:t>平均值低于美国一级高粱最大限值</a:t>
            </a:r>
            <a:br>
              <a:rPr lang="en-US" altLang="zh-CN" sz="2000" dirty="0"/>
            </a:br>
            <a:r>
              <a:rPr lang="en-US" sz="2000" dirty="0"/>
              <a:t>Average </a:t>
            </a:r>
            <a:r>
              <a:rPr lang="en-US" sz="2000" b="1" dirty="0">
                <a:solidFill>
                  <a:srgbClr val="D18316"/>
                </a:solidFill>
              </a:rPr>
              <a:t>below</a:t>
            </a:r>
            <a:r>
              <a:rPr lang="en-US" sz="2000" dirty="0"/>
              <a:t> the limit for U.S. No. 1 Grade</a:t>
            </a:r>
          </a:p>
          <a:p>
            <a:pPr marL="569913" lvl="1" indent="-342900">
              <a:buFont typeface="Wingdings" panose="05000000000000000000" pitchFamily="2" charset="2"/>
              <a:buChar char="Ø"/>
            </a:pPr>
            <a:r>
              <a:rPr lang="zh-CN" altLang="en-US" sz="2000" dirty="0"/>
              <a:t>表明对高粱的干燥和储存进行了良好的管理</a:t>
            </a:r>
            <a:br>
              <a:rPr lang="en-US" altLang="zh-CN" sz="2000" b="0" i="0" dirty="0">
                <a:solidFill>
                  <a:srgbClr val="333333"/>
                </a:solidFill>
                <a:effectLst/>
                <a:latin typeface="Arial" panose="020B0604020202020204" pitchFamily="34" charset="0"/>
              </a:rPr>
            </a:br>
            <a:r>
              <a:rPr lang="en-US" sz="2000" dirty="0"/>
              <a:t>Indicates </a:t>
            </a:r>
            <a:r>
              <a:rPr lang="en-US" sz="2000" b="1" dirty="0">
                <a:solidFill>
                  <a:srgbClr val="D18316"/>
                </a:solidFill>
              </a:rPr>
              <a:t>good</a:t>
            </a:r>
            <a:r>
              <a:rPr lang="en-US" sz="2000" b="1" dirty="0"/>
              <a:t> </a:t>
            </a:r>
            <a:r>
              <a:rPr lang="en-US" sz="2000" b="1" dirty="0">
                <a:solidFill>
                  <a:srgbClr val="D18316"/>
                </a:solidFill>
              </a:rPr>
              <a:t>management</a:t>
            </a:r>
            <a:r>
              <a:rPr lang="en-US" sz="2000" b="1" dirty="0"/>
              <a:t> </a:t>
            </a:r>
            <a:r>
              <a:rPr lang="en-US" sz="2000" dirty="0"/>
              <a:t>of the drying and storage of sorghum</a:t>
            </a:r>
          </a:p>
          <a:p>
            <a:pPr lvl="1"/>
            <a:endParaRPr lang="en-US" sz="2000" dirty="0"/>
          </a:p>
          <a:p>
            <a:endParaRPr lang="en-US" sz="2000" dirty="0"/>
          </a:p>
        </p:txBody>
      </p:sp>
      <p:pic>
        <p:nvPicPr>
          <p:cNvPr id="4" name="Picture 3">
            <a:extLst>
              <a:ext uri="{FF2B5EF4-FFF2-40B4-BE49-F238E27FC236}">
                <a16:creationId xmlns:a16="http://schemas.microsoft.com/office/drawing/2014/main" id="{E93FC4DB-6A5F-40EF-BE7E-6EBAD8DC2A9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
          <a:stretch/>
        </p:blipFill>
        <p:spPr>
          <a:xfrm rot="16200000">
            <a:off x="-193040" y="1981200"/>
            <a:ext cx="5069840" cy="468376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21772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zh-CN" altLang="en-US" dirty="0"/>
              <a:t>单宁</a:t>
            </a:r>
            <a:br>
              <a:rPr lang="en-US" altLang="zh-CN" dirty="0"/>
            </a:br>
            <a:r>
              <a:rPr lang="en-US" dirty="0"/>
              <a:t>Tannins</a:t>
            </a:r>
          </a:p>
        </p:txBody>
      </p:sp>
    </p:spTree>
    <p:custDataLst>
      <p:tags r:id="rId1"/>
    </p:custDataLst>
    <p:extLst>
      <p:ext uri="{BB962C8B-B14F-4D97-AF65-F5344CB8AC3E}">
        <p14:creationId xmlns:p14="http://schemas.microsoft.com/office/powerpoint/2010/main" val="336926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zh-CN" altLang="en-US" dirty="0"/>
              <a:t>美国总体</a:t>
            </a:r>
            <a:r>
              <a:rPr lang="en-US" dirty="0"/>
              <a:t>U.S. Aggregate: &lt;4.0%</a:t>
            </a:r>
          </a:p>
          <a:p>
            <a:endParaRPr lang="en-US" sz="1000" dirty="0"/>
          </a:p>
          <a:p>
            <a:pPr marL="569913" lvl="1" indent="-342900">
              <a:buClr>
                <a:schemeClr val="tx2"/>
              </a:buClr>
              <a:buFont typeface="Wingdings" panose="05000000000000000000" pitchFamily="2" charset="2"/>
              <a:buChar char="Ø"/>
            </a:pPr>
            <a:r>
              <a:rPr lang="zh-CN" altLang="en-US" sz="2000" dirty="0"/>
              <a:t>所有样本中的单宁水平都低于</a:t>
            </a:r>
            <a:r>
              <a:rPr lang="en-US" altLang="zh-CN" sz="2000" dirty="0"/>
              <a:t>4.0</a:t>
            </a:r>
            <a:r>
              <a:rPr lang="zh-CN" altLang="en-US" sz="2000" dirty="0"/>
              <a:t>毫克铈</a:t>
            </a:r>
            <a:r>
              <a:rPr lang="en-US" altLang="zh-CN" sz="2000" dirty="0"/>
              <a:t>/</a:t>
            </a:r>
            <a:r>
              <a:rPr lang="zh-CN" altLang="en-US" sz="2000" dirty="0"/>
              <a:t>克，这意味着没有单宁，与</a:t>
            </a:r>
            <a:r>
              <a:rPr lang="en-US" altLang="zh-CN" sz="2000" dirty="0"/>
              <a:t>2020/2021</a:t>
            </a:r>
            <a:r>
              <a:rPr lang="zh-CN" altLang="en-US" sz="2000" dirty="0"/>
              <a:t>年和</a:t>
            </a:r>
            <a:r>
              <a:rPr lang="en-US" altLang="zh-CN" sz="2000" dirty="0"/>
              <a:t>2019/2020</a:t>
            </a:r>
            <a:r>
              <a:rPr lang="zh-CN" altLang="en-US" sz="2000" dirty="0"/>
              <a:t>年的情况相同。</a:t>
            </a:r>
            <a:br>
              <a:rPr lang="en-US" altLang="zh-CN" sz="2000" dirty="0"/>
            </a:br>
            <a:r>
              <a:rPr lang="en-US" sz="2000" dirty="0"/>
              <a:t>Tannin levels in all samples were less than 4.0 mg CE/g, implying an absence of tannins, the </a:t>
            </a:r>
            <a:r>
              <a:rPr lang="en-US" b="1" dirty="0">
                <a:solidFill>
                  <a:srgbClr val="D18316"/>
                </a:solidFill>
              </a:rPr>
              <a:t>same </a:t>
            </a:r>
            <a:r>
              <a:rPr lang="en-US" sz="2000" dirty="0"/>
              <a:t>as in 2020/2021 and 2019/2020.</a:t>
            </a:r>
          </a:p>
        </p:txBody>
      </p:sp>
      <p:sp>
        <p:nvSpPr>
          <p:cNvPr id="2" name="Title 1"/>
          <p:cNvSpPr>
            <a:spLocks noGrp="1"/>
          </p:cNvSpPr>
          <p:nvPr>
            <p:ph type="title"/>
          </p:nvPr>
        </p:nvSpPr>
        <p:spPr>
          <a:xfrm>
            <a:off x="164081" y="108174"/>
            <a:ext cx="8933913" cy="829798"/>
          </a:xfrm>
        </p:spPr>
        <p:txBody>
          <a:bodyPr>
            <a:noAutofit/>
          </a:bodyPr>
          <a:lstStyle/>
          <a:p>
            <a:r>
              <a:rPr lang="zh-CN" altLang="en-US" sz="3200" dirty="0"/>
              <a:t>单宁</a:t>
            </a:r>
            <a:br>
              <a:rPr lang="en-US" altLang="zh-CN" sz="3200" dirty="0"/>
            </a:br>
            <a:r>
              <a:rPr lang="en-US" sz="3200" dirty="0"/>
              <a:t>Tannins (mg CE/g)</a:t>
            </a:r>
          </a:p>
        </p:txBody>
      </p:sp>
      <p:graphicFrame>
        <p:nvGraphicFramePr>
          <p:cNvPr id="4" name="Chart 3">
            <a:extLst>
              <a:ext uri="{FF2B5EF4-FFF2-40B4-BE49-F238E27FC236}">
                <a16:creationId xmlns:a16="http://schemas.microsoft.com/office/drawing/2014/main" id="{00000000-0008-0000-1900-000002000000}"/>
              </a:ext>
            </a:extLst>
          </p:cNvPr>
          <p:cNvGraphicFramePr>
            <a:graphicFrameLocks noGrp="1"/>
          </p:cNvGraphicFramePr>
          <p:nvPr>
            <p:custDataLst>
              <p:tags r:id="rId2"/>
            </p:custDataLst>
          </p:nvPr>
        </p:nvGraphicFramePr>
        <p:xfrm>
          <a:off x="6048469" y="829799"/>
          <a:ext cx="6099048"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3314539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zh-CN" altLang="en-US" dirty="0"/>
              <a:t>化学成分</a:t>
            </a:r>
            <a:br>
              <a:rPr lang="en-US" altLang="zh-CN" dirty="0"/>
            </a:br>
            <a:r>
              <a:rPr lang="en-US" dirty="0"/>
              <a:t>Chemical Composition</a:t>
            </a:r>
          </a:p>
        </p:txBody>
      </p:sp>
    </p:spTree>
    <p:custDataLst>
      <p:tags r:id="rId1"/>
    </p:custDataLst>
    <p:extLst>
      <p:ext uri="{BB962C8B-B14F-4D97-AF65-F5344CB8AC3E}">
        <p14:creationId xmlns:p14="http://schemas.microsoft.com/office/powerpoint/2010/main" val="517131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E029E3D-D364-44F2-A9D2-07042D3270DF}"/>
              </a:ext>
            </a:extLst>
          </p:cNvPr>
          <p:cNvSpPr/>
          <p:nvPr/>
        </p:nvSpPr>
        <p:spPr>
          <a:xfrm>
            <a:off x="3298420" y="4921856"/>
            <a:ext cx="4502548" cy="1519431"/>
          </a:xfrm>
          <a:prstGeom prst="rect">
            <a:avLst/>
          </a:prstGeom>
          <a:solidFill>
            <a:schemeClr val="bg1">
              <a:lumMod val="95000"/>
            </a:schemeClr>
          </a:solidFill>
        </p:spPr>
        <p:txBody>
          <a:bodyPr wrap="square" tIns="45720">
            <a:noAutofit/>
          </a:bodyPr>
          <a:lstStyle/>
          <a:p>
            <a:pPr algn="ctr" defTabSz="914354">
              <a:lnSpc>
                <a:spcPts val="2300"/>
              </a:lnSpc>
              <a:spcBef>
                <a:spcPts val="600"/>
              </a:spcBef>
              <a:spcAft>
                <a:spcPts val="1800"/>
              </a:spcAft>
              <a:buClr>
                <a:srgbClr val="003E7E"/>
              </a:buClr>
              <a:defRPr/>
            </a:pPr>
            <a:endParaRPr lang="en-US" sz="2400" dirty="0"/>
          </a:p>
        </p:txBody>
      </p:sp>
      <p:sp>
        <p:nvSpPr>
          <p:cNvPr id="51" name="Rectangle 50">
            <a:extLst>
              <a:ext uri="{FF2B5EF4-FFF2-40B4-BE49-F238E27FC236}">
                <a16:creationId xmlns:a16="http://schemas.microsoft.com/office/drawing/2014/main" id="{CED80ACD-AB6C-45A2-9B94-394E2A044BAE}"/>
              </a:ext>
            </a:extLst>
          </p:cNvPr>
          <p:cNvSpPr/>
          <p:nvPr/>
        </p:nvSpPr>
        <p:spPr>
          <a:xfrm>
            <a:off x="3151747" y="3424991"/>
            <a:ext cx="4675276" cy="1319273"/>
          </a:xfrm>
          <a:prstGeom prst="rect">
            <a:avLst/>
          </a:prstGeom>
          <a:solidFill>
            <a:schemeClr val="bg1">
              <a:lumMod val="95000"/>
            </a:schemeClr>
          </a:solidFill>
        </p:spPr>
        <p:txBody>
          <a:bodyPr wrap="square" tIns="45720">
            <a:noAutofit/>
          </a:bodyPr>
          <a:lstStyle/>
          <a:p>
            <a:pPr algn="ctr" defTabSz="914354">
              <a:lnSpc>
                <a:spcPts val="2300"/>
              </a:lnSpc>
              <a:spcBef>
                <a:spcPts val="600"/>
              </a:spcBef>
              <a:spcAft>
                <a:spcPts val="1800"/>
              </a:spcAft>
              <a:buClr>
                <a:srgbClr val="003E7E"/>
              </a:buClr>
              <a:defRPr/>
            </a:pPr>
            <a:endParaRPr lang="en-US" sz="2400" dirty="0"/>
          </a:p>
        </p:txBody>
      </p:sp>
      <p:sp>
        <p:nvSpPr>
          <p:cNvPr id="50" name="Rectangle 49">
            <a:extLst>
              <a:ext uri="{FF2B5EF4-FFF2-40B4-BE49-F238E27FC236}">
                <a16:creationId xmlns:a16="http://schemas.microsoft.com/office/drawing/2014/main" id="{5BBADBF6-385F-4096-8355-02E39458D207}"/>
              </a:ext>
            </a:extLst>
          </p:cNvPr>
          <p:cNvSpPr/>
          <p:nvPr/>
        </p:nvSpPr>
        <p:spPr>
          <a:xfrm>
            <a:off x="2695074" y="1798822"/>
            <a:ext cx="5316190" cy="1439077"/>
          </a:xfrm>
          <a:prstGeom prst="rect">
            <a:avLst/>
          </a:prstGeom>
          <a:solidFill>
            <a:schemeClr val="bg1">
              <a:lumMod val="95000"/>
            </a:schemeClr>
          </a:solidFill>
        </p:spPr>
        <p:txBody>
          <a:bodyPr wrap="square" tIns="45720">
            <a:noAutofit/>
          </a:bodyPr>
          <a:lstStyle/>
          <a:p>
            <a:pPr algn="ctr" defTabSz="914354">
              <a:lnSpc>
                <a:spcPts val="2300"/>
              </a:lnSpc>
              <a:spcBef>
                <a:spcPts val="600"/>
              </a:spcBef>
              <a:spcAft>
                <a:spcPts val="1800"/>
              </a:spcAft>
              <a:buClr>
                <a:srgbClr val="003E7E"/>
              </a:buClr>
              <a:defRPr/>
            </a:pPr>
            <a:endParaRPr lang="en-US" sz="2400" dirty="0"/>
          </a:p>
        </p:txBody>
      </p:sp>
      <p:sp>
        <p:nvSpPr>
          <p:cNvPr id="5" name="Title 4"/>
          <p:cNvSpPr>
            <a:spLocks noGrp="1"/>
          </p:cNvSpPr>
          <p:nvPr>
            <p:ph type="title"/>
          </p:nvPr>
        </p:nvSpPr>
        <p:spPr/>
        <p:txBody>
          <a:bodyPr>
            <a:normAutofit fontScale="90000"/>
          </a:bodyPr>
          <a:lstStyle/>
          <a:p>
            <a:r>
              <a:rPr lang="zh-CN" altLang="en-US" dirty="0"/>
              <a:t>化学成分</a:t>
            </a:r>
            <a:br>
              <a:rPr lang="en-US" altLang="zh-CN" dirty="0"/>
            </a:br>
            <a:r>
              <a:rPr lang="en-US" dirty="0"/>
              <a:t>Chemical Composition</a:t>
            </a:r>
          </a:p>
        </p:txBody>
      </p:sp>
      <p:sp>
        <p:nvSpPr>
          <p:cNvPr id="7" name="TextBox 6"/>
          <p:cNvSpPr txBox="1"/>
          <p:nvPr/>
        </p:nvSpPr>
        <p:spPr>
          <a:xfrm>
            <a:off x="4268477" y="1639605"/>
            <a:ext cx="3532491" cy="1730596"/>
          </a:xfrm>
          <a:prstGeom prst="rect">
            <a:avLst/>
          </a:prstGeom>
          <a:noFill/>
          <a:ln w="31750">
            <a:noFill/>
          </a:ln>
        </p:spPr>
        <p:txBody>
          <a:bodyPr wrap="square" lIns="121915" tIns="60957" rIns="121915" bIns="60957" rtlCol="0" anchor="ctr">
            <a:spAutoFit/>
          </a:bodyPr>
          <a:lstStyle>
            <a:defPPr>
              <a:defRPr lang="en-US"/>
            </a:defPPr>
            <a:lvl1pPr indent="0" algn="ctr">
              <a:lnSpc>
                <a:spcPts val="1800"/>
              </a:lnSpc>
              <a:spcAft>
                <a:spcPts val="1200"/>
              </a:spcAft>
              <a:buFont typeface="Wingdings" panose="05000000000000000000" pitchFamily="2" charset="2"/>
              <a:buNone/>
              <a:defRPr>
                <a:latin typeface="Arial" panose="020B0604020202020204" pitchFamily="34" charset="0"/>
                <a:cs typeface="Arial" panose="020B0604020202020204" pitchFamily="34" charset="0"/>
              </a:defRPr>
            </a:lvl1pPr>
          </a:lstStyle>
          <a:p>
            <a:pPr>
              <a:lnSpc>
                <a:spcPts val="2300"/>
              </a:lnSpc>
              <a:spcAft>
                <a:spcPts val="600"/>
              </a:spcAft>
            </a:pPr>
            <a:r>
              <a:rPr lang="zh-CN" altLang="en-US" sz="1600" dirty="0">
                <a:solidFill>
                  <a:schemeClr val="tx2"/>
                </a:solidFill>
                <a:latin typeface="+mn-lt"/>
              </a:rPr>
              <a:t>对家禽和家畜饲养至关重要</a:t>
            </a:r>
            <a:endParaRPr lang="en-US" altLang="zh-CN" sz="1600" dirty="0">
              <a:solidFill>
                <a:schemeClr val="tx2"/>
              </a:solidFill>
              <a:latin typeface="+mn-lt"/>
            </a:endParaRPr>
          </a:p>
          <a:p>
            <a:pPr>
              <a:lnSpc>
                <a:spcPts val="2300"/>
              </a:lnSpc>
              <a:spcAft>
                <a:spcPts val="600"/>
              </a:spcAft>
            </a:pPr>
            <a:r>
              <a:rPr lang="zh-CN" altLang="en-US" sz="1600" dirty="0">
                <a:solidFill>
                  <a:schemeClr val="tx2"/>
                </a:solidFill>
                <a:latin typeface="+mn-lt"/>
              </a:rPr>
              <a:t>供应必需氨基酸</a:t>
            </a:r>
            <a:br>
              <a:rPr lang="en-US" altLang="zh-CN" sz="1600" dirty="0">
                <a:solidFill>
                  <a:schemeClr val="tx2"/>
                </a:solidFill>
                <a:latin typeface="+mn-lt"/>
              </a:rPr>
            </a:br>
            <a:r>
              <a:rPr lang="en-US" sz="1600" dirty="0">
                <a:solidFill>
                  <a:schemeClr val="tx2"/>
                </a:solidFill>
                <a:latin typeface="+mn-lt"/>
              </a:rPr>
              <a:t>Important for poultry </a:t>
            </a:r>
            <a:br>
              <a:rPr lang="en-US" sz="1600" dirty="0">
                <a:solidFill>
                  <a:schemeClr val="tx2"/>
                </a:solidFill>
                <a:latin typeface="+mn-lt"/>
              </a:rPr>
            </a:br>
            <a:r>
              <a:rPr lang="en-US" sz="1600" dirty="0">
                <a:solidFill>
                  <a:schemeClr val="tx2"/>
                </a:solidFill>
                <a:latin typeface="+mn-lt"/>
              </a:rPr>
              <a:t>and livestock feeding</a:t>
            </a:r>
          </a:p>
          <a:p>
            <a:pPr>
              <a:lnSpc>
                <a:spcPts val="2300"/>
              </a:lnSpc>
            </a:pPr>
            <a:r>
              <a:rPr lang="en-US" sz="1600" dirty="0">
                <a:solidFill>
                  <a:schemeClr val="tx2"/>
                </a:solidFill>
                <a:latin typeface="+mn-lt"/>
              </a:rPr>
              <a:t>Supplies essential amino acids</a:t>
            </a:r>
          </a:p>
        </p:txBody>
      </p:sp>
      <p:sp>
        <p:nvSpPr>
          <p:cNvPr id="9" name="TextBox 8"/>
          <p:cNvSpPr txBox="1"/>
          <p:nvPr/>
        </p:nvSpPr>
        <p:spPr>
          <a:xfrm>
            <a:off x="4268477" y="3591779"/>
            <a:ext cx="3532491" cy="980903"/>
          </a:xfrm>
          <a:prstGeom prst="rect">
            <a:avLst/>
          </a:prstGeom>
          <a:noFill/>
          <a:ln w="31750">
            <a:noFill/>
          </a:ln>
        </p:spPr>
        <p:txBody>
          <a:bodyPr wrap="square" lIns="121915" tIns="60957" rIns="121915" bIns="60957" rtlCol="0" anchor="ctr">
            <a:spAutoFit/>
          </a:bodyPr>
          <a:lstStyle>
            <a:defPPr>
              <a:defRPr lang="en-US"/>
            </a:defPPr>
            <a:lvl1pPr indent="0" algn="ctr">
              <a:lnSpc>
                <a:spcPts val="1800"/>
              </a:lnSpc>
              <a:spcAft>
                <a:spcPts val="1200"/>
              </a:spcAft>
              <a:buFont typeface="Wingdings" panose="05000000000000000000" pitchFamily="2" charset="2"/>
              <a:buNone/>
              <a:defRPr>
                <a:latin typeface="Arial" panose="020B0604020202020204" pitchFamily="34" charset="0"/>
                <a:cs typeface="Arial" panose="020B0604020202020204" pitchFamily="34" charset="0"/>
              </a:defRPr>
            </a:lvl1pPr>
          </a:lstStyle>
          <a:p>
            <a:pPr>
              <a:lnSpc>
                <a:spcPts val="2300"/>
              </a:lnSpc>
            </a:pPr>
            <a:r>
              <a:rPr lang="zh-CN" altLang="en-US" sz="1600" dirty="0">
                <a:solidFill>
                  <a:schemeClr val="tx2"/>
                </a:solidFill>
                <a:latin typeface="+mn-lt"/>
              </a:rPr>
              <a:t>对湿磨法和干磨法乙醇生产商很重要</a:t>
            </a:r>
            <a:br>
              <a:rPr lang="en-US" altLang="zh-CN" sz="1600" b="0" i="0" dirty="0">
                <a:solidFill>
                  <a:srgbClr val="333333"/>
                </a:solidFill>
                <a:effectLst/>
                <a:latin typeface="Arial" panose="020B0604020202020204" pitchFamily="34" charset="0"/>
              </a:rPr>
            </a:br>
            <a:r>
              <a:rPr lang="en-US" sz="1600" dirty="0">
                <a:solidFill>
                  <a:schemeClr val="tx2"/>
                </a:solidFill>
                <a:latin typeface="+mn-lt"/>
              </a:rPr>
              <a:t>Important for wet millers and dry-grind ethanol manufacturers</a:t>
            </a:r>
          </a:p>
        </p:txBody>
      </p:sp>
      <p:sp>
        <p:nvSpPr>
          <p:cNvPr id="10" name="TextBox 9"/>
          <p:cNvSpPr txBox="1"/>
          <p:nvPr/>
        </p:nvSpPr>
        <p:spPr>
          <a:xfrm>
            <a:off x="4268477" y="4854746"/>
            <a:ext cx="3532491" cy="1653652"/>
          </a:xfrm>
          <a:prstGeom prst="rect">
            <a:avLst/>
          </a:prstGeom>
          <a:noFill/>
          <a:ln w="31750">
            <a:noFill/>
          </a:ln>
        </p:spPr>
        <p:txBody>
          <a:bodyPr wrap="square" lIns="121915" tIns="60957" rIns="121915" bIns="60957" rtlCol="0" anchor="ctr">
            <a:spAutoFit/>
          </a:bodyPr>
          <a:lstStyle>
            <a:defPPr>
              <a:defRPr lang="en-US"/>
            </a:defPPr>
            <a:lvl1pPr marL="176213" indent="-176213">
              <a:lnSpc>
                <a:spcPts val="1800"/>
              </a:lnSpc>
              <a:spcAft>
                <a:spcPts val="600"/>
              </a:spcAft>
              <a:buFont typeface="Wingdings" panose="05000000000000000000" pitchFamily="2" charset="2"/>
              <a:buChar char="§"/>
              <a:defRPr>
                <a:latin typeface="Arial" panose="020B0604020202020204" pitchFamily="34" charset="0"/>
                <a:cs typeface="Arial" panose="020B0604020202020204" pitchFamily="34" charset="0"/>
              </a:defRPr>
            </a:lvl1pPr>
          </a:lstStyle>
          <a:p>
            <a:pPr marL="0" indent="0" algn="ctr">
              <a:lnSpc>
                <a:spcPts val="2300"/>
              </a:lnSpc>
              <a:buNone/>
            </a:pPr>
            <a:r>
              <a:rPr lang="zh-CN" altLang="en-US" sz="1600" dirty="0">
                <a:solidFill>
                  <a:schemeClr val="tx2"/>
                </a:solidFill>
                <a:latin typeface="+mn-lt"/>
              </a:rPr>
              <a:t>对湿磨法和干磨生产很重要</a:t>
            </a:r>
            <a:r>
              <a:rPr lang="en-US" sz="1600" dirty="0">
                <a:solidFill>
                  <a:schemeClr val="tx2"/>
                </a:solidFill>
                <a:latin typeface="+mn-lt"/>
              </a:rPr>
              <a:t>Important by-product </a:t>
            </a:r>
            <a:br>
              <a:rPr lang="en-US" sz="1600" dirty="0">
                <a:solidFill>
                  <a:schemeClr val="tx2"/>
                </a:solidFill>
                <a:latin typeface="+mn-lt"/>
              </a:rPr>
            </a:br>
            <a:r>
              <a:rPr lang="en-US" sz="1600" dirty="0">
                <a:solidFill>
                  <a:schemeClr val="tx2"/>
                </a:solidFill>
                <a:latin typeface="+mn-lt"/>
              </a:rPr>
              <a:t>of wet and dry milling</a:t>
            </a:r>
          </a:p>
          <a:p>
            <a:pPr marL="0" indent="0" algn="ctr">
              <a:lnSpc>
                <a:spcPts val="2300"/>
              </a:lnSpc>
              <a:spcAft>
                <a:spcPts val="1200"/>
              </a:spcAft>
              <a:buNone/>
            </a:pPr>
            <a:r>
              <a:rPr lang="zh-CN" altLang="en-US" sz="1600" dirty="0">
                <a:solidFill>
                  <a:schemeClr val="tx2"/>
                </a:solidFill>
                <a:latin typeface="+mn-lt"/>
              </a:rPr>
              <a:t>饲料的关键成分</a:t>
            </a:r>
            <a:br>
              <a:rPr lang="en-US" altLang="zh-CN" sz="1600" dirty="0">
                <a:solidFill>
                  <a:schemeClr val="tx2"/>
                </a:solidFill>
                <a:latin typeface="+mn-lt"/>
              </a:rPr>
            </a:br>
            <a:r>
              <a:rPr lang="en-US" sz="1600" dirty="0">
                <a:solidFill>
                  <a:schemeClr val="tx2"/>
                </a:solidFill>
                <a:latin typeface="+mn-lt"/>
              </a:rPr>
              <a:t>Essential feed component</a:t>
            </a:r>
          </a:p>
        </p:txBody>
      </p:sp>
      <p:sp>
        <p:nvSpPr>
          <p:cNvPr id="40" name="Rectangle 39">
            <a:extLst>
              <a:ext uri="{FF2B5EF4-FFF2-40B4-BE49-F238E27FC236}">
                <a16:creationId xmlns:a16="http://schemas.microsoft.com/office/drawing/2014/main" id="{F95BEE78-7F50-4DBA-88A2-6DCEC50DA556}"/>
              </a:ext>
            </a:extLst>
          </p:cNvPr>
          <p:cNvSpPr/>
          <p:nvPr/>
        </p:nvSpPr>
        <p:spPr>
          <a:xfrm>
            <a:off x="8235725" y="3424990"/>
            <a:ext cx="3591512" cy="3016297"/>
          </a:xfrm>
          <a:prstGeom prst="rect">
            <a:avLst/>
          </a:prstGeom>
          <a:ln>
            <a:solidFill>
              <a:srgbClr val="003E7E"/>
            </a:solidFill>
          </a:ln>
        </p:spPr>
        <p:style>
          <a:lnRef idx="2">
            <a:schemeClr val="accent2"/>
          </a:lnRef>
          <a:fillRef idx="1">
            <a:schemeClr val="lt1"/>
          </a:fillRef>
          <a:effectRef idx="0">
            <a:schemeClr val="accent2"/>
          </a:effectRef>
          <a:fontRef idx="minor">
            <a:schemeClr val="dk1"/>
          </a:fontRef>
        </p:style>
        <p:txBody>
          <a:bodyPr wrap="square" tIns="45720" anchor="ctr">
            <a:noAutofit/>
          </a:bodyPr>
          <a:lstStyle/>
          <a:p>
            <a:pPr algn="ctr" defTabSz="914354">
              <a:lnSpc>
                <a:spcPts val="2300"/>
              </a:lnSpc>
              <a:spcBef>
                <a:spcPts val="600"/>
              </a:spcBef>
              <a:spcAft>
                <a:spcPts val="1800"/>
              </a:spcAft>
              <a:buClr>
                <a:srgbClr val="003E7E"/>
              </a:buClr>
            </a:pPr>
            <a:r>
              <a:rPr lang="zh-CN" altLang="en-US" sz="1600" dirty="0">
                <a:solidFill>
                  <a:schemeClr val="tx2"/>
                </a:solidFill>
              </a:rPr>
              <a:t>遗传、天气、作物产量</a:t>
            </a:r>
            <a:br>
              <a:rPr lang="en-US" altLang="zh-CN" sz="1600" dirty="0">
                <a:solidFill>
                  <a:schemeClr val="tx2"/>
                </a:solidFill>
              </a:rPr>
            </a:br>
            <a:r>
              <a:rPr lang="en-US" sz="1600" dirty="0">
                <a:solidFill>
                  <a:schemeClr val="tx2"/>
                </a:solidFill>
              </a:rPr>
              <a:t>Genetics, weather </a:t>
            </a:r>
            <a:br>
              <a:rPr lang="en-US" sz="1600" dirty="0">
                <a:solidFill>
                  <a:schemeClr val="tx2"/>
                </a:solidFill>
              </a:rPr>
            </a:br>
            <a:r>
              <a:rPr lang="en-US" sz="1600" dirty="0">
                <a:solidFill>
                  <a:schemeClr val="tx2"/>
                </a:solidFill>
              </a:rPr>
              <a:t>and crop yields</a:t>
            </a:r>
          </a:p>
        </p:txBody>
      </p:sp>
      <p:sp>
        <p:nvSpPr>
          <p:cNvPr id="44" name="Rectangle 43">
            <a:extLst>
              <a:ext uri="{FF2B5EF4-FFF2-40B4-BE49-F238E27FC236}">
                <a16:creationId xmlns:a16="http://schemas.microsoft.com/office/drawing/2014/main" id="{2E78768B-E395-46B5-8B9A-3EE4D45BFCAE}"/>
              </a:ext>
            </a:extLst>
          </p:cNvPr>
          <p:cNvSpPr/>
          <p:nvPr/>
        </p:nvSpPr>
        <p:spPr>
          <a:xfrm>
            <a:off x="7800969" y="3424990"/>
            <a:ext cx="442378" cy="3016297"/>
          </a:xfrm>
          <a:prstGeom prst="rect">
            <a:avLst/>
          </a:prstGeom>
          <a:solidFill>
            <a:srgbClr val="003E7E"/>
          </a:solidFill>
          <a:ln>
            <a:solidFill>
              <a:srgbClr val="003E7E"/>
            </a:solidFill>
          </a:ln>
        </p:spPr>
        <p:style>
          <a:lnRef idx="0">
            <a:scrgbClr r="0" g="0" b="0"/>
          </a:lnRef>
          <a:fillRef idx="0">
            <a:scrgbClr r="0" g="0" b="0"/>
          </a:fillRef>
          <a:effectRef idx="0">
            <a:scrgbClr r="0" g="0" b="0"/>
          </a:effectRef>
          <a:fontRef idx="minor">
            <a:schemeClr val="lt1"/>
          </a:fontRef>
        </p:style>
        <p:txBody>
          <a:bodyPr spcFirstLastPara="0" vert="vert270" wrap="square" lIns="0" tIns="0" rIns="0" bIns="0" numCol="1" spcCol="1270" anchor="ctr" anchorCtr="0">
            <a:noAutofit/>
          </a:bodyPr>
          <a:lstStyle/>
          <a:p>
            <a:pPr algn="ctr" defTabSz="1422364">
              <a:lnSpc>
                <a:spcPct val="90000"/>
              </a:lnSpc>
              <a:spcBef>
                <a:spcPct val="0"/>
              </a:spcBef>
              <a:spcAft>
                <a:spcPct val="35000"/>
              </a:spcAft>
            </a:pPr>
            <a:r>
              <a:rPr lang="zh-CN" altLang="en-US" sz="1600" dirty="0">
                <a:solidFill>
                  <a:schemeClr val="bg1"/>
                </a:solidFill>
                <a:latin typeface="+mj-lt"/>
              </a:rPr>
              <a:t>影响因素 </a:t>
            </a:r>
            <a:r>
              <a:rPr lang="en-US" sz="1600" dirty="0">
                <a:solidFill>
                  <a:schemeClr val="bg1"/>
                </a:solidFill>
                <a:latin typeface="+mj-lt"/>
              </a:rPr>
              <a:t>Influenced by</a:t>
            </a:r>
          </a:p>
        </p:txBody>
      </p:sp>
      <p:sp>
        <p:nvSpPr>
          <p:cNvPr id="42" name="Rectangle 41">
            <a:extLst>
              <a:ext uri="{FF2B5EF4-FFF2-40B4-BE49-F238E27FC236}">
                <a16:creationId xmlns:a16="http://schemas.microsoft.com/office/drawing/2014/main" id="{319E2BA3-ED7A-4BA1-B95B-D149DABDBDE8}"/>
              </a:ext>
            </a:extLst>
          </p:cNvPr>
          <p:cNvSpPr/>
          <p:nvPr/>
        </p:nvSpPr>
        <p:spPr>
          <a:xfrm>
            <a:off x="7800969" y="1798823"/>
            <a:ext cx="442378" cy="1439076"/>
          </a:xfrm>
          <a:prstGeom prst="rect">
            <a:avLst/>
          </a:prstGeom>
          <a:solidFill>
            <a:srgbClr val="003E7E"/>
          </a:solidFill>
          <a:ln>
            <a:solidFill>
              <a:srgbClr val="003E7E"/>
            </a:solidFill>
          </a:ln>
        </p:spPr>
        <p:style>
          <a:lnRef idx="0">
            <a:scrgbClr r="0" g="0" b="0"/>
          </a:lnRef>
          <a:fillRef idx="0">
            <a:scrgbClr r="0" g="0" b="0"/>
          </a:fillRef>
          <a:effectRef idx="0">
            <a:scrgbClr r="0" g="0" b="0"/>
          </a:effectRef>
          <a:fontRef idx="minor">
            <a:schemeClr val="lt1"/>
          </a:fontRef>
        </p:style>
        <p:txBody>
          <a:bodyPr spcFirstLastPara="0" vert="vert270" wrap="square" lIns="0" tIns="0" rIns="0" bIns="0" numCol="1" spcCol="1270" anchor="ctr" anchorCtr="0">
            <a:noAutofit/>
          </a:bodyPr>
          <a:lstStyle/>
          <a:p>
            <a:pPr algn="ctr" defTabSz="1422364">
              <a:lnSpc>
                <a:spcPct val="90000"/>
              </a:lnSpc>
              <a:spcBef>
                <a:spcPct val="0"/>
              </a:spcBef>
              <a:spcAft>
                <a:spcPct val="35000"/>
              </a:spcAft>
            </a:pPr>
            <a:r>
              <a:rPr lang="en-US" sz="1600" dirty="0">
                <a:solidFill>
                  <a:schemeClr val="bg1"/>
                </a:solidFill>
                <a:latin typeface="+mj-lt"/>
              </a:rPr>
              <a:t>Influenced by</a:t>
            </a:r>
          </a:p>
        </p:txBody>
      </p:sp>
      <p:sp>
        <p:nvSpPr>
          <p:cNvPr id="43" name="Rectangle 42">
            <a:extLst>
              <a:ext uri="{FF2B5EF4-FFF2-40B4-BE49-F238E27FC236}">
                <a16:creationId xmlns:a16="http://schemas.microsoft.com/office/drawing/2014/main" id="{FB8CB9DB-5930-4408-85FE-752FD69DB35D}"/>
              </a:ext>
            </a:extLst>
          </p:cNvPr>
          <p:cNvSpPr/>
          <p:nvPr/>
        </p:nvSpPr>
        <p:spPr>
          <a:xfrm>
            <a:off x="8243347" y="1798822"/>
            <a:ext cx="3591513" cy="1439075"/>
          </a:xfrm>
          <a:prstGeom prst="rect">
            <a:avLst/>
          </a:prstGeom>
          <a:ln>
            <a:solidFill>
              <a:srgbClr val="003E7E"/>
            </a:solidFill>
          </a:ln>
        </p:spPr>
        <p:style>
          <a:lnRef idx="2">
            <a:schemeClr val="accent2"/>
          </a:lnRef>
          <a:fillRef idx="1">
            <a:schemeClr val="lt1"/>
          </a:fillRef>
          <a:effectRef idx="0">
            <a:schemeClr val="accent2"/>
          </a:effectRef>
          <a:fontRef idx="minor">
            <a:schemeClr val="dk1"/>
          </a:fontRef>
        </p:style>
        <p:txBody>
          <a:bodyPr wrap="square" tIns="45720" anchor="ctr">
            <a:noAutofit/>
          </a:bodyPr>
          <a:lstStyle/>
          <a:p>
            <a:pPr algn="ctr" defTabSz="914354">
              <a:lnSpc>
                <a:spcPts val="2300"/>
              </a:lnSpc>
              <a:spcBef>
                <a:spcPts val="600"/>
              </a:spcBef>
              <a:spcAft>
                <a:spcPts val="1800"/>
              </a:spcAft>
              <a:buClr>
                <a:srgbClr val="003E7E"/>
              </a:buClr>
              <a:defRPr/>
            </a:pPr>
            <a:r>
              <a:rPr lang="zh-CN" altLang="en-US" sz="1600" dirty="0">
                <a:solidFill>
                  <a:schemeClr val="tx2"/>
                </a:solidFill>
              </a:rPr>
              <a:t>遗传、天气、作物产量和生长季节的可用氮元素</a:t>
            </a:r>
            <a:br>
              <a:rPr lang="en-US" altLang="zh-CN" sz="1600" b="0" i="0" dirty="0">
                <a:solidFill>
                  <a:srgbClr val="333333"/>
                </a:solidFill>
                <a:effectLst/>
                <a:latin typeface="Arial" panose="020B0604020202020204" pitchFamily="34" charset="0"/>
              </a:rPr>
            </a:br>
            <a:r>
              <a:rPr lang="en-US" sz="1600" dirty="0">
                <a:solidFill>
                  <a:schemeClr val="tx2"/>
                </a:solidFill>
              </a:rPr>
              <a:t>Genetics, weather, crop yields and </a:t>
            </a:r>
            <a:br>
              <a:rPr lang="en-US" sz="1600" dirty="0">
                <a:solidFill>
                  <a:schemeClr val="tx2"/>
                </a:solidFill>
              </a:rPr>
            </a:br>
            <a:r>
              <a:rPr lang="en-US" sz="1600" dirty="0">
                <a:solidFill>
                  <a:schemeClr val="tx2"/>
                </a:solidFill>
              </a:rPr>
              <a:t>available nitrogen </a:t>
            </a:r>
            <a:br>
              <a:rPr lang="en-US" sz="1600" dirty="0">
                <a:solidFill>
                  <a:schemeClr val="tx2"/>
                </a:solidFill>
              </a:rPr>
            </a:br>
            <a:r>
              <a:rPr lang="en-US" sz="1600" dirty="0">
                <a:solidFill>
                  <a:schemeClr val="tx2"/>
                </a:solidFill>
              </a:rPr>
              <a:t>during the growing season</a:t>
            </a:r>
          </a:p>
        </p:txBody>
      </p:sp>
      <p:pic>
        <p:nvPicPr>
          <p:cNvPr id="4" name="Picture 3">
            <a:extLst>
              <a:ext uri="{FF2B5EF4-FFF2-40B4-BE49-F238E27FC236}">
                <a16:creationId xmlns:a16="http://schemas.microsoft.com/office/drawing/2014/main" id="{A6CE8978-DE71-4C62-A8AA-8D7FE10E51C0}"/>
              </a:ext>
            </a:extLst>
          </p:cNvPr>
          <p:cNvPicPr>
            <a:picLocks noChangeAspect="1"/>
          </p:cNvPicPr>
          <p:nvPr/>
        </p:nvPicPr>
        <p:blipFill rotWithShape="1">
          <a:blip r:embed="rId4"/>
          <a:srcRect r="3668"/>
          <a:stretch/>
        </p:blipFill>
        <p:spPr>
          <a:xfrm>
            <a:off x="17677" y="1796119"/>
            <a:ext cx="4250799" cy="4626314"/>
          </a:xfrm>
          <a:prstGeom prst="rect">
            <a:avLst/>
          </a:prstGeom>
        </p:spPr>
      </p:pic>
    </p:spTree>
    <p:custDataLst>
      <p:tags r:id="rId1"/>
    </p:custDataLst>
    <p:extLst>
      <p:ext uri="{BB962C8B-B14F-4D97-AF65-F5344CB8AC3E}">
        <p14:creationId xmlns:p14="http://schemas.microsoft.com/office/powerpoint/2010/main" val="1730514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zh-CN" altLang="en-US" dirty="0"/>
              <a:t>化学成分</a:t>
            </a:r>
            <a:br>
              <a:rPr lang="en-US" altLang="zh-CN" dirty="0"/>
            </a:br>
            <a:r>
              <a:rPr lang="en-US" dirty="0"/>
              <a:t>Chemical Composition</a:t>
            </a:r>
          </a:p>
        </p:txBody>
      </p:sp>
      <p:graphicFrame>
        <p:nvGraphicFramePr>
          <p:cNvPr id="6" name="Table 5"/>
          <p:cNvGraphicFramePr>
            <a:graphicFrameLocks noGrp="1"/>
          </p:cNvGraphicFramePr>
          <p:nvPr>
            <p:extLst>
              <p:ext uri="{D42A27DB-BD31-4B8C-83A1-F6EECF244321}">
                <p14:modId xmlns:p14="http://schemas.microsoft.com/office/powerpoint/2010/main" val="1463205740"/>
              </p:ext>
            </p:extLst>
          </p:nvPr>
        </p:nvGraphicFramePr>
        <p:xfrm>
          <a:off x="-1" y="1565770"/>
          <a:ext cx="12192002" cy="3333496"/>
        </p:xfrm>
        <a:graphic>
          <a:graphicData uri="http://schemas.openxmlformats.org/drawingml/2006/table">
            <a:tbl>
              <a:tblPr bandRow="1">
                <a:tableStyleId>{68D230F3-CF80-4859-8CE7-A43EE81993B5}</a:tableStyleId>
              </a:tblPr>
              <a:tblGrid>
                <a:gridCol w="3463963">
                  <a:extLst>
                    <a:ext uri="{9D8B030D-6E8A-4147-A177-3AD203B41FA5}">
                      <a16:colId xmlns:a16="http://schemas.microsoft.com/office/drawing/2014/main" val="3960001465"/>
                    </a:ext>
                  </a:extLst>
                </a:gridCol>
                <a:gridCol w="1699390">
                  <a:extLst>
                    <a:ext uri="{9D8B030D-6E8A-4147-A177-3AD203B41FA5}">
                      <a16:colId xmlns:a16="http://schemas.microsoft.com/office/drawing/2014/main" val="476811793"/>
                    </a:ext>
                  </a:extLst>
                </a:gridCol>
                <a:gridCol w="1655076">
                  <a:extLst>
                    <a:ext uri="{9D8B030D-6E8A-4147-A177-3AD203B41FA5}">
                      <a16:colId xmlns:a16="http://schemas.microsoft.com/office/drawing/2014/main" val="4123558040"/>
                    </a:ext>
                  </a:extLst>
                </a:gridCol>
                <a:gridCol w="1791191">
                  <a:extLst>
                    <a:ext uri="{9D8B030D-6E8A-4147-A177-3AD203B41FA5}">
                      <a16:colId xmlns:a16="http://schemas.microsoft.com/office/drawing/2014/main" val="2537082509"/>
                    </a:ext>
                  </a:extLst>
                </a:gridCol>
                <a:gridCol w="1791191">
                  <a:extLst>
                    <a:ext uri="{9D8B030D-6E8A-4147-A177-3AD203B41FA5}">
                      <a16:colId xmlns:a16="http://schemas.microsoft.com/office/drawing/2014/main" val="2968029455"/>
                    </a:ext>
                  </a:extLst>
                </a:gridCol>
                <a:gridCol w="1791191">
                  <a:extLst>
                    <a:ext uri="{9D8B030D-6E8A-4147-A177-3AD203B41FA5}">
                      <a16:colId xmlns:a16="http://schemas.microsoft.com/office/drawing/2014/main" val="4094961775"/>
                    </a:ext>
                  </a:extLst>
                </a:gridCol>
              </a:tblGrid>
              <a:tr h="822960">
                <a:tc>
                  <a:txBody>
                    <a:bodyPr/>
                    <a:lstStyle/>
                    <a:p>
                      <a:pPr algn="l" fontAlgn="b">
                        <a:lnSpc>
                          <a:spcPct val="85000"/>
                        </a:lnSpc>
                      </a:pPr>
                      <a:endParaRPr lang="en-US" sz="28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u="none" strike="noStrike" dirty="0">
                          <a:solidFill>
                            <a:schemeClr val="tx2"/>
                          </a:solidFill>
                          <a:effectLst/>
                          <a:latin typeface="Arial Narrow" panose="020B0606020202030204" pitchFamily="34" charset="0"/>
                        </a:rPr>
                        <a:t>样本数</a:t>
                      </a:r>
                      <a:r>
                        <a:rPr lang="en-US" sz="2800" u="none" strike="noStrike" dirty="0">
                          <a:solidFill>
                            <a:schemeClr val="tx2"/>
                          </a:solidFill>
                          <a:effectLst/>
                          <a:latin typeface="Arial" panose="020B0604020202020204" pitchFamily="34" charset="0"/>
                        </a:rPr>
                        <a:t>Number of </a:t>
                      </a:r>
                      <a:br>
                        <a:rPr lang="en-US" sz="2800" u="none" strike="noStrike" dirty="0">
                          <a:solidFill>
                            <a:schemeClr val="tx2"/>
                          </a:solidFill>
                          <a:effectLst/>
                          <a:latin typeface="Arial" panose="020B0604020202020204" pitchFamily="34" charset="0"/>
                        </a:rPr>
                      </a:br>
                      <a:r>
                        <a:rPr lang="en-US" sz="2800" u="none" strike="noStrike" dirty="0">
                          <a:solidFill>
                            <a:schemeClr val="tx2"/>
                          </a:solidFill>
                          <a:effectLst/>
                          <a:latin typeface="Arial" panose="020B0604020202020204" pitchFamily="34" charset="0"/>
                        </a:rPr>
                        <a:t>Samples</a:t>
                      </a:r>
                      <a:endParaRPr lang="en-US" sz="28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u="none" strike="noStrike" dirty="0">
                          <a:solidFill>
                            <a:schemeClr val="tx2"/>
                          </a:solidFill>
                          <a:effectLst/>
                          <a:latin typeface="Arial Narrow" panose="020B0606020202030204" pitchFamily="34" charset="0"/>
                        </a:rPr>
                        <a:t>平均值</a:t>
                      </a:r>
                      <a:r>
                        <a:rPr lang="en-US" sz="2800" u="none" strike="noStrike" dirty="0">
                          <a:solidFill>
                            <a:schemeClr val="tx2"/>
                          </a:solidFill>
                          <a:effectLst/>
                          <a:latin typeface="Arial" panose="020B0604020202020204" pitchFamily="34" charset="0"/>
                        </a:rPr>
                        <a:t>Average</a:t>
                      </a:r>
                      <a:endParaRPr lang="en-US" sz="28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u="none" strike="noStrike" dirty="0">
                          <a:solidFill>
                            <a:schemeClr val="tx2"/>
                          </a:solidFill>
                          <a:effectLst/>
                          <a:latin typeface="Arial" panose="020B0604020202020204" pitchFamily="34" charset="0"/>
                        </a:rPr>
                        <a:t>标准差</a:t>
                      </a:r>
                      <a:r>
                        <a:rPr lang="en-US" sz="2800" u="none" strike="noStrike" dirty="0">
                          <a:solidFill>
                            <a:schemeClr val="tx2"/>
                          </a:solidFill>
                          <a:effectLst/>
                          <a:latin typeface="Arial" panose="020B0604020202020204" pitchFamily="34" charset="0"/>
                        </a:rPr>
                        <a:t>Standard </a:t>
                      </a:r>
                    </a:p>
                    <a:p>
                      <a:pPr algn="ctr" fontAlgn="b">
                        <a:lnSpc>
                          <a:spcPct val="85000"/>
                        </a:lnSpc>
                      </a:pPr>
                      <a:r>
                        <a:rPr lang="en-US" sz="2800" u="none" strike="noStrike" dirty="0">
                          <a:solidFill>
                            <a:schemeClr val="tx2"/>
                          </a:solidFill>
                          <a:effectLst/>
                          <a:latin typeface="Arial" panose="020B0604020202020204" pitchFamily="34" charset="0"/>
                        </a:rPr>
                        <a:t>Deviation</a:t>
                      </a:r>
                      <a:endParaRPr lang="en-US" sz="2800" b="0" i="0" u="none" strike="noStrike" dirty="0">
                        <a:solidFill>
                          <a:schemeClr val="tx2"/>
                        </a:solidFill>
                        <a:effectLst/>
                        <a:latin typeface="Arial" panose="020B0604020202020204" pitchFamily="34" charset="0"/>
                      </a:endParaRPr>
                    </a:p>
                  </a:txBody>
                  <a:tcPr marL="12700" marR="12700" marT="12700" marB="0" anchor="b">
                    <a:lnL>
                      <a:noFill/>
                    </a:lnL>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b="0" i="0" u="none" strike="noStrike" dirty="0">
                          <a:solidFill>
                            <a:schemeClr val="tx2"/>
                          </a:solidFill>
                          <a:effectLst/>
                          <a:latin typeface="Arial" panose="020B0604020202020204" pitchFamily="34" charset="0"/>
                        </a:rPr>
                        <a:t>最小值</a:t>
                      </a:r>
                      <a:r>
                        <a:rPr lang="en-US" sz="2800" b="0" i="0" u="none" strike="noStrike" dirty="0">
                          <a:solidFill>
                            <a:schemeClr val="tx2"/>
                          </a:solidFill>
                          <a:effectLst/>
                          <a:latin typeface="Arial" panose="020B0604020202020204" pitchFamily="34" charset="0"/>
                        </a:rPr>
                        <a:t>Minimum</a:t>
                      </a:r>
                    </a:p>
                  </a:txBody>
                  <a:tcPr marL="12700" marR="12700" marT="12700" marB="0" anchor="b">
                    <a:lnL w="19050" cap="flat" cmpd="sng" algn="ctr">
                      <a:solidFill>
                        <a:schemeClr val="tx2"/>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u="none" strike="noStrike" dirty="0">
                          <a:solidFill>
                            <a:schemeClr val="tx2"/>
                          </a:solidFill>
                          <a:effectLst/>
                          <a:latin typeface="Arial" panose="020B0604020202020204" pitchFamily="34" charset="0"/>
                        </a:rPr>
                        <a:t>最大值</a:t>
                      </a:r>
                      <a:r>
                        <a:rPr lang="en-US" sz="2800" u="none" strike="noStrike" dirty="0">
                          <a:solidFill>
                            <a:schemeClr val="tx2"/>
                          </a:solidFill>
                          <a:effectLst/>
                          <a:latin typeface="Arial" panose="020B0604020202020204" pitchFamily="34" charset="0"/>
                        </a:rPr>
                        <a:t>Maximum</a:t>
                      </a:r>
                      <a:endParaRPr lang="en-US" sz="28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80821370"/>
                  </a:ext>
                </a:extLst>
              </a:tr>
              <a:tr h="548640">
                <a:tc>
                  <a:txBody>
                    <a:bodyPr/>
                    <a:lstStyle/>
                    <a:p>
                      <a:pPr algn="l" rtl="0" fontAlgn="ctr"/>
                      <a:r>
                        <a:rPr lang="zh-CN" altLang="en-US" sz="2400" u="none" strike="noStrike" dirty="0">
                          <a:solidFill>
                            <a:schemeClr val="tx2"/>
                          </a:solidFill>
                          <a:effectLst/>
                          <a:latin typeface="+mn-lt"/>
                        </a:rPr>
                        <a:t>蛋白（干基</a:t>
                      </a:r>
                      <a:r>
                        <a:rPr lang="en-US" altLang="zh-CN" sz="2400" u="none" strike="noStrike" dirty="0">
                          <a:solidFill>
                            <a:schemeClr val="tx2"/>
                          </a:solidFill>
                          <a:effectLst/>
                          <a:latin typeface="+mn-lt"/>
                        </a:rPr>
                        <a:t>0%</a:t>
                      </a:r>
                      <a:r>
                        <a:rPr lang="zh-CN" altLang="en-US" sz="2400" u="none" strike="noStrike" dirty="0">
                          <a:solidFill>
                            <a:schemeClr val="tx2"/>
                          </a:solidFill>
                          <a:effectLst/>
                          <a:latin typeface="+mn-lt"/>
                        </a:rPr>
                        <a:t>）</a:t>
                      </a:r>
                      <a:br>
                        <a:rPr lang="en-US" altLang="zh-CN" sz="2400" u="none" strike="noStrike" dirty="0">
                          <a:solidFill>
                            <a:schemeClr val="tx2"/>
                          </a:solidFill>
                          <a:effectLst/>
                          <a:latin typeface="+mn-lt"/>
                        </a:rPr>
                      </a:br>
                      <a:r>
                        <a:rPr lang="en-US" sz="2400" u="none" strike="noStrike" dirty="0">
                          <a:solidFill>
                            <a:schemeClr val="tx2"/>
                          </a:solidFill>
                          <a:effectLst/>
                          <a:latin typeface="+mn-lt"/>
                        </a:rPr>
                        <a:t>Protein (Dry Basis %)</a:t>
                      </a:r>
                      <a:endParaRPr lang="en-US" sz="2400" b="0" i="0" u="none" strike="noStrike" dirty="0">
                        <a:solidFill>
                          <a:schemeClr val="tx2"/>
                        </a:solidFill>
                        <a:effectLst/>
                        <a:latin typeface="+mn-lt"/>
                      </a:endParaRPr>
                    </a:p>
                  </a:txBody>
                  <a:tcPr marL="114300" marR="12700" marT="12700" marB="0" anchor="ct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97</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11.3 </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0.89 </a:t>
                      </a:r>
                    </a:p>
                  </a:txBody>
                  <a:tcPr marL="0" marR="0" marT="0" marB="0" anchor="b">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9.2 </a:t>
                      </a:r>
                    </a:p>
                  </a:txBody>
                  <a:tcPr marL="0" marR="0" marT="0" marB="0" anchor="b">
                    <a:lnL w="19050" cap="flat" cmpd="sng" algn="ctr">
                      <a:solidFill>
                        <a:schemeClr val="tx2"/>
                      </a:solidFill>
                      <a:prstDash val="sysDot"/>
                      <a:round/>
                      <a:headEnd type="none" w="med" len="med"/>
                      <a:tailEnd type="none" w="med" len="med"/>
                    </a:lnL>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14.5 </a:t>
                      </a:r>
                    </a:p>
                  </a:txBody>
                  <a:tcPr marL="0" marR="0" marT="0" marB="0" anchor="b">
                    <a:lnT w="12700" cap="flat" cmpd="sng" algn="ctr">
                      <a:noFill/>
                      <a:prstDash val="solid"/>
                      <a:round/>
                      <a:headEnd type="none" w="med" len="med"/>
                      <a:tailEnd type="none" w="med" len="med"/>
                    </a:lnT>
                  </a:tcPr>
                </a:tc>
                <a:extLst>
                  <a:ext uri="{0D108BD9-81ED-4DB2-BD59-A6C34878D82A}">
                    <a16:rowId xmlns:a16="http://schemas.microsoft.com/office/drawing/2014/main" val="195545150"/>
                  </a:ext>
                </a:extLst>
              </a:tr>
              <a:tr h="548640">
                <a:tc>
                  <a:txBody>
                    <a:bodyPr/>
                    <a:lstStyle/>
                    <a:p>
                      <a:pPr algn="l" rtl="0" fontAlgn="ctr"/>
                      <a:r>
                        <a:rPr lang="zh-CN" altLang="en-US" sz="2400" u="none" strike="noStrike" dirty="0">
                          <a:solidFill>
                            <a:schemeClr val="tx2"/>
                          </a:solidFill>
                          <a:effectLst/>
                          <a:latin typeface="+mn-lt"/>
                        </a:rPr>
                        <a:t>淀粉（干基</a:t>
                      </a:r>
                      <a:r>
                        <a:rPr lang="en-US" altLang="zh-CN" sz="2400" u="none" strike="noStrike" dirty="0">
                          <a:solidFill>
                            <a:schemeClr val="tx2"/>
                          </a:solidFill>
                          <a:effectLst/>
                          <a:latin typeface="+mn-lt"/>
                        </a:rPr>
                        <a:t>0%</a:t>
                      </a:r>
                      <a:r>
                        <a:rPr lang="zh-CN" altLang="en-US" sz="2400" u="none" strike="noStrike" dirty="0">
                          <a:solidFill>
                            <a:schemeClr val="tx2"/>
                          </a:solidFill>
                          <a:effectLst/>
                          <a:latin typeface="+mn-lt"/>
                        </a:rPr>
                        <a:t>）</a:t>
                      </a:r>
                      <a:br>
                        <a:rPr lang="en-US" altLang="zh-CN" sz="2400" u="none" strike="noStrike" dirty="0">
                          <a:solidFill>
                            <a:schemeClr val="tx2"/>
                          </a:solidFill>
                          <a:effectLst/>
                          <a:latin typeface="+mn-lt"/>
                        </a:rPr>
                      </a:br>
                      <a:r>
                        <a:rPr lang="en-US" sz="2400" u="none" strike="noStrike" dirty="0">
                          <a:solidFill>
                            <a:schemeClr val="tx2"/>
                          </a:solidFill>
                          <a:effectLst/>
                          <a:latin typeface="+mn-lt"/>
                        </a:rPr>
                        <a:t>Starch (Dry Basis %)</a:t>
                      </a:r>
                      <a:endParaRPr lang="en-US" sz="2400" b="0" i="0" u="none" strike="noStrike" dirty="0">
                        <a:solidFill>
                          <a:schemeClr val="tx2"/>
                        </a:solidFill>
                        <a:effectLst/>
                        <a:latin typeface="+mn-lt"/>
                      </a:endParaRPr>
                    </a:p>
                  </a:txBody>
                  <a:tcPr marL="114300" marR="12700" marT="12700" marB="0" anchor="ctr">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97</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73.4 </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0.97 </a:t>
                      </a:r>
                    </a:p>
                  </a:txBody>
                  <a:tcPr marL="0" marR="0" marT="0" marB="0" anchor="b">
                    <a:lnR w="19050" cap="flat" cmpd="sng" algn="ctr">
                      <a:solidFill>
                        <a:schemeClr val="tx2"/>
                      </a:solidFill>
                      <a:prstDash val="sysDot"/>
                      <a:round/>
                      <a:headEnd type="none" w="med" len="med"/>
                      <a:tailEnd type="none" w="med" len="med"/>
                    </a:lnR>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71.2 </a:t>
                      </a:r>
                    </a:p>
                  </a:txBody>
                  <a:tcPr marL="0" marR="0" marT="0" marB="0" anchor="b">
                    <a:lnL w="19050" cap="flat" cmpd="sng" algn="ctr">
                      <a:solidFill>
                        <a:schemeClr val="tx2"/>
                      </a:solidFill>
                      <a:prstDash val="sysDot"/>
                      <a:round/>
                      <a:headEnd type="none" w="med" len="med"/>
                      <a:tailEnd type="none" w="med" len="med"/>
                    </a:lnL>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75.5 </a:t>
                      </a:r>
                    </a:p>
                  </a:txBody>
                  <a:tcPr marL="0" marR="0" marT="0" marB="0" anchor="b">
                    <a:solidFill>
                      <a:schemeClr val="bg1">
                        <a:lumMod val="85000"/>
                        <a:alpha val="40000"/>
                      </a:schemeClr>
                    </a:solidFill>
                  </a:tcPr>
                </a:tc>
                <a:extLst>
                  <a:ext uri="{0D108BD9-81ED-4DB2-BD59-A6C34878D82A}">
                    <a16:rowId xmlns:a16="http://schemas.microsoft.com/office/drawing/2014/main" val="1643908447"/>
                  </a:ext>
                </a:extLst>
              </a:tr>
              <a:tr h="548640">
                <a:tc>
                  <a:txBody>
                    <a:bodyPr/>
                    <a:lstStyle/>
                    <a:p>
                      <a:pPr lvl="0" algn="l" rtl="0" fontAlgn="ctr"/>
                      <a:r>
                        <a:rPr lang="zh-CN" altLang="en-US" sz="2400" u="none" strike="noStrike" dirty="0">
                          <a:solidFill>
                            <a:schemeClr val="tx2"/>
                          </a:solidFill>
                          <a:effectLst/>
                          <a:latin typeface="+mn-lt"/>
                        </a:rPr>
                        <a:t>油（干基</a:t>
                      </a:r>
                      <a:r>
                        <a:rPr lang="en-US" altLang="zh-CN" sz="2400" u="none" strike="noStrike" dirty="0">
                          <a:solidFill>
                            <a:schemeClr val="tx2"/>
                          </a:solidFill>
                          <a:effectLst/>
                          <a:latin typeface="+mn-lt"/>
                        </a:rPr>
                        <a:t>0%</a:t>
                      </a:r>
                      <a:r>
                        <a:rPr lang="zh-CN" altLang="en-US" sz="2400" u="none" strike="noStrike" dirty="0">
                          <a:solidFill>
                            <a:schemeClr val="tx2"/>
                          </a:solidFill>
                          <a:effectLst/>
                          <a:latin typeface="+mn-lt"/>
                        </a:rPr>
                        <a:t>）</a:t>
                      </a:r>
                      <a:br>
                        <a:rPr lang="en-US" altLang="zh-CN" sz="2400" u="none" strike="noStrike" dirty="0">
                          <a:solidFill>
                            <a:schemeClr val="tx2"/>
                          </a:solidFill>
                          <a:effectLst/>
                          <a:latin typeface="+mn-lt"/>
                        </a:rPr>
                      </a:br>
                      <a:r>
                        <a:rPr lang="en-US" sz="2400" u="none" strike="noStrike" dirty="0">
                          <a:solidFill>
                            <a:schemeClr val="tx2"/>
                          </a:solidFill>
                          <a:effectLst/>
                          <a:latin typeface="+mn-lt"/>
                        </a:rPr>
                        <a:t>Oil (Dry Basis %)</a:t>
                      </a:r>
                      <a:endParaRPr lang="en-US" sz="2400" b="0" i="0" u="none" strike="noStrike" dirty="0">
                        <a:solidFill>
                          <a:schemeClr val="tx2"/>
                        </a:solidFill>
                        <a:effectLst/>
                        <a:latin typeface="+mn-lt"/>
                      </a:endParaRPr>
                    </a:p>
                  </a:txBody>
                  <a:tcPr marL="114300" marR="12700" marT="12700" marB="0" anchor="ctr">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97</a:t>
                      </a:r>
                    </a:p>
                  </a:txBody>
                  <a:tcPr marL="0" marR="0" marT="0" marB="0" anchor="b">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4.7 </a:t>
                      </a:r>
                    </a:p>
                  </a:txBody>
                  <a:tcPr marL="0" marR="0" marT="0" marB="0" anchor="b">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0.32 </a:t>
                      </a:r>
                    </a:p>
                  </a:txBody>
                  <a:tcPr marL="0" marR="0" marT="0" marB="0" anchor="b">
                    <a:lnR w="19050" cap="flat" cmpd="sng" algn="ctr">
                      <a:solidFill>
                        <a:schemeClr val="tx2"/>
                      </a:solidFill>
                      <a:prstDash val="sysDot"/>
                      <a:round/>
                      <a:headEnd type="none" w="med" len="med"/>
                      <a:tailEnd type="none" w="med" len="med"/>
                    </a:lnR>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2.9 </a:t>
                      </a:r>
                    </a:p>
                  </a:txBody>
                  <a:tcPr marL="0" marR="0" marT="0" marB="0" anchor="b">
                    <a:lnL w="19050" cap="flat" cmpd="sng" algn="ctr">
                      <a:solidFill>
                        <a:schemeClr val="tx2"/>
                      </a:solidFill>
                      <a:prstDash val="sysDot"/>
                      <a:round/>
                      <a:headEnd type="none" w="med" len="med"/>
                      <a:tailEnd type="none" w="med" len="med"/>
                    </a:lnL>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5.2 </a:t>
                      </a:r>
                    </a:p>
                  </a:txBody>
                  <a:tcPr marL="0" marR="0" marT="0" marB="0" anchor="b">
                    <a:lnB w="12700" cap="flat" cmpd="sng" algn="ctr">
                      <a:noFill/>
                      <a:prstDash val="solid"/>
                      <a:round/>
                      <a:headEnd type="none" w="med" len="med"/>
                      <a:tailEnd type="none" w="med" len="med"/>
                    </a:lnB>
                  </a:tcPr>
                </a:tc>
                <a:extLst>
                  <a:ext uri="{0D108BD9-81ED-4DB2-BD59-A6C34878D82A}">
                    <a16:rowId xmlns:a16="http://schemas.microsoft.com/office/drawing/2014/main" val="1500187913"/>
                  </a:ext>
                </a:extLst>
              </a:tr>
            </a:tbl>
          </a:graphicData>
        </a:graphic>
      </p:graphicFrame>
    </p:spTree>
    <p:custDataLst>
      <p:tags r:id="rId1"/>
    </p:custDataLst>
    <p:extLst>
      <p:ext uri="{BB962C8B-B14F-4D97-AF65-F5344CB8AC3E}">
        <p14:creationId xmlns:p14="http://schemas.microsoft.com/office/powerpoint/2010/main" val="318775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7AA89F-9F8E-4105-B5F9-1794A31048D7}"/>
              </a:ext>
            </a:extLst>
          </p:cNvPr>
          <p:cNvSpPr txBox="1"/>
          <p:nvPr/>
        </p:nvSpPr>
        <p:spPr>
          <a:xfrm>
            <a:off x="446102" y="329343"/>
            <a:ext cx="6094520" cy="1446550"/>
          </a:xfrm>
          <a:prstGeom prst="rect">
            <a:avLst/>
          </a:prstGeom>
          <a:noFill/>
        </p:spPr>
        <p:txBody>
          <a:bodyPr wrap="square">
            <a:spAutoFit/>
          </a:bodyPr>
          <a:lstStyle/>
          <a:p>
            <a:r>
              <a:rPr lang="ja-JP" altLang="en-US" sz="4400" dirty="0">
                <a:solidFill>
                  <a:schemeClr val="accent2"/>
                </a:solidFill>
                <a:latin typeface="Franklin Gothic Demi"/>
                <a:ea typeface="游ゴシック Light"/>
              </a:rPr>
              <a:t>同传提醒</a:t>
            </a:r>
            <a:br>
              <a:rPr lang="ja-JP" altLang="en-US" sz="4400" dirty="0">
                <a:solidFill>
                  <a:schemeClr val="accent2"/>
                </a:solidFill>
                <a:latin typeface="Franklin Gothic Demi"/>
                <a:ea typeface="游ゴシック Light"/>
              </a:rPr>
            </a:br>
            <a:r>
              <a:rPr lang="ja-JP" altLang="en-US" sz="4400" dirty="0">
                <a:solidFill>
                  <a:schemeClr val="accent2"/>
                </a:solidFill>
                <a:latin typeface="Franklin Gothic Demi"/>
                <a:ea typeface="游ゴシック Light"/>
              </a:rPr>
              <a:t>Translation Notice</a:t>
            </a:r>
            <a:endParaRPr lang="en-US" sz="4400" dirty="0">
              <a:solidFill>
                <a:schemeClr val="accent2"/>
              </a:solidFill>
            </a:endParaRPr>
          </a:p>
        </p:txBody>
      </p:sp>
      <p:sp>
        <p:nvSpPr>
          <p:cNvPr id="5" name="TextBox 4">
            <a:extLst>
              <a:ext uri="{FF2B5EF4-FFF2-40B4-BE49-F238E27FC236}">
                <a16:creationId xmlns:a16="http://schemas.microsoft.com/office/drawing/2014/main" id="{621129B6-9F30-4992-8E04-378670EE5CE7}"/>
              </a:ext>
            </a:extLst>
          </p:cNvPr>
          <p:cNvSpPr txBox="1"/>
          <p:nvPr/>
        </p:nvSpPr>
        <p:spPr>
          <a:xfrm>
            <a:off x="2764283" y="2782669"/>
            <a:ext cx="7552677" cy="646331"/>
          </a:xfrm>
          <a:prstGeom prst="rect">
            <a:avLst/>
          </a:prstGeom>
          <a:noFill/>
        </p:spPr>
        <p:txBody>
          <a:bodyPr wrap="square">
            <a:spAutoFit/>
          </a:bodyPr>
          <a:lstStyle/>
          <a:p>
            <a:pPr marL="0" indent="0" algn="ctr">
              <a:buNone/>
            </a:pPr>
            <a:r>
              <a:rPr lang="zh-CN" altLang="en-US" sz="3600" b="1" dirty="0">
                <a:solidFill>
                  <a:schemeClr val="accent2"/>
                </a:solidFill>
                <a:latin typeface="Franklin Gothic Book"/>
                <a:ea typeface="新細明體"/>
              </a:rPr>
              <a:t>请选择“中文”频道接收同传翻译</a:t>
            </a:r>
            <a:endParaRPr lang="zh-TW" altLang="en-US" sz="3600" b="1" dirty="0">
              <a:solidFill>
                <a:schemeClr val="accent2"/>
              </a:solidFill>
              <a:latin typeface="Franklin Gothic Book"/>
              <a:ea typeface="新細明體"/>
            </a:endParaRPr>
          </a:p>
        </p:txBody>
      </p:sp>
      <p:pic>
        <p:nvPicPr>
          <p:cNvPr id="6" name="Picture 2">
            <a:extLst>
              <a:ext uri="{FF2B5EF4-FFF2-40B4-BE49-F238E27FC236}">
                <a16:creationId xmlns:a16="http://schemas.microsoft.com/office/drawing/2014/main" id="{F5A4B9BE-9714-4B0E-9253-D8982E91A9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20"/>
          <a:stretch/>
        </p:blipFill>
        <p:spPr bwMode="auto">
          <a:xfrm>
            <a:off x="1940047" y="3597854"/>
            <a:ext cx="9201150" cy="126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43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zh-CN" altLang="en-US" dirty="0"/>
              <a:t>美国总体</a:t>
            </a:r>
            <a:r>
              <a:rPr lang="en-US" dirty="0"/>
              <a:t>U.S. Aggregate: 11.3%</a:t>
            </a:r>
          </a:p>
          <a:p>
            <a:endParaRPr lang="en-US" sz="1000" dirty="0"/>
          </a:p>
          <a:p>
            <a:pPr marL="569913" lvl="1" indent="-342900">
              <a:buClr>
                <a:schemeClr val="accent2"/>
              </a:buClr>
              <a:buFont typeface="Wingdings" panose="05000000000000000000" pitchFamily="2" charset="2"/>
              <a:buChar char="Ø"/>
            </a:pPr>
            <a:r>
              <a:rPr lang="zh-CN" altLang="en-US" dirty="0"/>
              <a:t>平均值高于</a:t>
            </a:r>
            <a:r>
              <a:rPr lang="en-US" dirty="0"/>
              <a:t>2020/2021(11.2%) </a:t>
            </a:r>
            <a:r>
              <a:rPr lang="zh-CN" altLang="en-US" dirty="0"/>
              <a:t>和</a:t>
            </a:r>
            <a:r>
              <a:rPr lang="en-US" dirty="0"/>
              <a:t> 2019/2020 (10.4%)</a:t>
            </a:r>
            <a:br>
              <a:rPr lang="en-US" dirty="0"/>
            </a:br>
            <a:r>
              <a:rPr lang="en-US" dirty="0"/>
              <a:t>Average</a:t>
            </a:r>
            <a:r>
              <a:rPr lang="en-US" b="1" dirty="0">
                <a:solidFill>
                  <a:srgbClr val="003E7E"/>
                </a:solidFill>
              </a:rPr>
              <a:t> </a:t>
            </a:r>
            <a:r>
              <a:rPr lang="en-US" b="1" dirty="0">
                <a:solidFill>
                  <a:srgbClr val="D18316"/>
                </a:solidFill>
              </a:rPr>
              <a:t>higher</a:t>
            </a:r>
            <a:r>
              <a:rPr lang="en-US" dirty="0"/>
              <a:t> than 2020/2021 (11.2%) and 2019/2020 (10.4%)</a:t>
            </a:r>
          </a:p>
          <a:p>
            <a:pPr lvl="1"/>
            <a:endParaRPr lang="en-US" dirty="0"/>
          </a:p>
        </p:txBody>
      </p:sp>
      <p:sp>
        <p:nvSpPr>
          <p:cNvPr id="2" name="Title 1"/>
          <p:cNvSpPr>
            <a:spLocks noGrp="1"/>
          </p:cNvSpPr>
          <p:nvPr>
            <p:ph type="title"/>
          </p:nvPr>
        </p:nvSpPr>
        <p:spPr/>
        <p:txBody>
          <a:bodyPr>
            <a:noAutofit/>
          </a:bodyPr>
          <a:lstStyle/>
          <a:p>
            <a:r>
              <a:rPr lang="zh-CN" altLang="en-US" sz="2800" dirty="0"/>
              <a:t>蛋白（干基</a:t>
            </a:r>
            <a:r>
              <a:rPr lang="en-US" altLang="zh-CN" sz="2800" dirty="0"/>
              <a:t>0%</a:t>
            </a:r>
            <a:r>
              <a:rPr lang="zh-CN" altLang="en-US" sz="2800" dirty="0"/>
              <a:t>）</a:t>
            </a:r>
            <a:r>
              <a:rPr lang="zh-CN" altLang="en-US" sz="2800" u="none" strike="noStrike" dirty="0">
                <a:solidFill>
                  <a:schemeClr val="tx2"/>
                </a:solidFill>
                <a:effectLst/>
                <a:latin typeface="+mn-lt"/>
              </a:rPr>
              <a:t> </a:t>
            </a:r>
            <a:br>
              <a:rPr lang="en-US" altLang="zh-CN" sz="2800" u="none" strike="noStrike" dirty="0">
                <a:solidFill>
                  <a:schemeClr val="tx2"/>
                </a:solidFill>
                <a:effectLst/>
                <a:latin typeface="+mn-lt"/>
              </a:rPr>
            </a:br>
            <a:r>
              <a:rPr lang="en-US" sz="2800" dirty="0"/>
              <a:t>Protein (Dry Basis %)</a:t>
            </a:r>
          </a:p>
        </p:txBody>
      </p:sp>
      <p:graphicFrame>
        <p:nvGraphicFramePr>
          <p:cNvPr id="5" name="Chart 4">
            <a:extLst>
              <a:ext uri="{FF2B5EF4-FFF2-40B4-BE49-F238E27FC236}">
                <a16:creationId xmlns:a16="http://schemas.microsoft.com/office/drawing/2014/main" id="{00000000-0008-0000-1600-000002000000}"/>
              </a:ext>
            </a:extLst>
          </p:cNvPr>
          <p:cNvGraphicFramePr>
            <a:graphicFrameLocks noGrp="1"/>
          </p:cNvGraphicFramePr>
          <p:nvPr>
            <p:custDataLst>
              <p:tags r:id="rId2"/>
            </p:custDataLst>
          </p:nvPr>
        </p:nvGraphicFramePr>
        <p:xfrm>
          <a:off x="6096000" y="829799"/>
          <a:ext cx="6099048"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65761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zh-CN" altLang="en-US" dirty="0"/>
              <a:t>美国总体 </a:t>
            </a:r>
            <a:r>
              <a:rPr lang="en-US" dirty="0"/>
              <a:t>U.S. Aggregate: 73.4% </a:t>
            </a:r>
          </a:p>
          <a:p>
            <a:endParaRPr lang="en-US" sz="1000" dirty="0"/>
          </a:p>
          <a:p>
            <a:pPr marL="569913" lvl="1" indent="-342900">
              <a:buClr>
                <a:schemeClr val="accent2"/>
              </a:buClr>
              <a:buFont typeface="Wingdings" panose="05000000000000000000" pitchFamily="2" charset="2"/>
              <a:buChar char="Ø"/>
            </a:pPr>
            <a:r>
              <a:rPr lang="zh-CN" altLang="en-US" dirty="0"/>
              <a:t>平均值高于</a:t>
            </a:r>
            <a:r>
              <a:rPr lang="en-US" dirty="0"/>
              <a:t>2020/2021 (72.6%) and 2019/2020 (72.1%)</a:t>
            </a:r>
            <a:br>
              <a:rPr lang="en-US" dirty="0"/>
            </a:br>
            <a:r>
              <a:rPr lang="en-US" dirty="0"/>
              <a:t>Average</a:t>
            </a:r>
            <a:r>
              <a:rPr lang="en-US" b="1" dirty="0">
                <a:solidFill>
                  <a:srgbClr val="003E7E"/>
                </a:solidFill>
              </a:rPr>
              <a:t> </a:t>
            </a:r>
            <a:r>
              <a:rPr lang="en-US" b="1" dirty="0">
                <a:solidFill>
                  <a:srgbClr val="D18316"/>
                </a:solidFill>
              </a:rPr>
              <a:t>higher </a:t>
            </a:r>
            <a:r>
              <a:rPr lang="en-US" dirty="0"/>
              <a:t>than 2020/2021 (72.6%) and 2019/2020 (72.1%)</a:t>
            </a:r>
          </a:p>
        </p:txBody>
      </p:sp>
      <p:sp>
        <p:nvSpPr>
          <p:cNvPr id="2" name="Title 1"/>
          <p:cNvSpPr>
            <a:spLocks noGrp="1"/>
          </p:cNvSpPr>
          <p:nvPr>
            <p:ph type="title"/>
          </p:nvPr>
        </p:nvSpPr>
        <p:spPr/>
        <p:txBody>
          <a:bodyPr>
            <a:noAutofit/>
          </a:bodyPr>
          <a:lstStyle/>
          <a:p>
            <a:r>
              <a:rPr lang="zh-CN" altLang="en-US" sz="2800" dirty="0"/>
              <a:t>淀粉（干基</a:t>
            </a:r>
            <a:r>
              <a:rPr lang="en-US" altLang="zh-CN" sz="2800" dirty="0"/>
              <a:t>0%</a:t>
            </a:r>
            <a:r>
              <a:rPr lang="zh-CN" altLang="en-US" sz="2800" dirty="0"/>
              <a:t>）</a:t>
            </a:r>
            <a:br>
              <a:rPr lang="en-US" altLang="zh-CN" sz="2800" u="none" strike="noStrike" dirty="0">
                <a:solidFill>
                  <a:schemeClr val="tx2"/>
                </a:solidFill>
                <a:effectLst/>
                <a:latin typeface="+mn-lt"/>
              </a:rPr>
            </a:br>
            <a:r>
              <a:rPr lang="en-US" sz="2800" dirty="0"/>
              <a:t>Starch (Dry Basis %)</a:t>
            </a:r>
          </a:p>
        </p:txBody>
      </p:sp>
      <p:graphicFrame>
        <p:nvGraphicFramePr>
          <p:cNvPr id="4" name="Chart 3">
            <a:extLst>
              <a:ext uri="{FF2B5EF4-FFF2-40B4-BE49-F238E27FC236}">
                <a16:creationId xmlns:a16="http://schemas.microsoft.com/office/drawing/2014/main" id="{00000000-0008-0000-1700-000002000000}"/>
              </a:ext>
            </a:extLst>
          </p:cNvPr>
          <p:cNvGraphicFramePr>
            <a:graphicFrameLocks noGrp="1"/>
          </p:cNvGraphicFramePr>
          <p:nvPr>
            <p:custDataLst>
              <p:tags r:id="rId2"/>
            </p:custDataLst>
          </p:nvPr>
        </p:nvGraphicFramePr>
        <p:xfrm>
          <a:off x="6096000" y="829799"/>
          <a:ext cx="6099048"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4142487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a:t>美国总体 </a:t>
            </a:r>
            <a:r>
              <a:rPr lang="en-US" dirty="0"/>
              <a:t>U.S. Aggregate: 4.7% </a:t>
            </a:r>
          </a:p>
          <a:p>
            <a:endParaRPr lang="en-US" sz="1000" dirty="0"/>
          </a:p>
          <a:p>
            <a:pPr marL="569913" lvl="1" indent="-342900">
              <a:buClr>
                <a:schemeClr val="accent2"/>
              </a:buClr>
              <a:buFont typeface="Wingdings" panose="05000000000000000000" pitchFamily="2" charset="2"/>
              <a:buChar char="Ø"/>
            </a:pPr>
            <a:r>
              <a:rPr lang="zh-CN" altLang="en-US" dirty="0"/>
              <a:t>平均值与</a:t>
            </a:r>
            <a:r>
              <a:rPr lang="en-US" dirty="0"/>
              <a:t>2020/2021</a:t>
            </a:r>
            <a:r>
              <a:rPr lang="zh-CN" altLang="en-US" dirty="0"/>
              <a:t>和</a:t>
            </a:r>
            <a:r>
              <a:rPr lang="en-US" dirty="0"/>
              <a:t>2019/2020</a:t>
            </a:r>
            <a:r>
              <a:rPr lang="zh-CN" altLang="en-US" dirty="0"/>
              <a:t>相同</a:t>
            </a:r>
            <a:r>
              <a:rPr lang="en-US" dirty="0"/>
              <a:t> Average</a:t>
            </a:r>
            <a:r>
              <a:rPr lang="en-US" b="1" dirty="0">
                <a:solidFill>
                  <a:srgbClr val="003E7E"/>
                </a:solidFill>
              </a:rPr>
              <a:t> </a:t>
            </a:r>
            <a:r>
              <a:rPr lang="en-US" b="1" dirty="0">
                <a:solidFill>
                  <a:srgbClr val="D18316"/>
                </a:solidFill>
              </a:rPr>
              <a:t>same </a:t>
            </a:r>
            <a:r>
              <a:rPr lang="en-US" dirty="0"/>
              <a:t>as 2020/2021 and 2019/2020</a:t>
            </a:r>
          </a:p>
          <a:p>
            <a:pPr lvl="1"/>
            <a:endParaRPr lang="en-US" dirty="0"/>
          </a:p>
        </p:txBody>
      </p:sp>
      <p:sp>
        <p:nvSpPr>
          <p:cNvPr id="4" name="Title 3"/>
          <p:cNvSpPr>
            <a:spLocks noGrp="1"/>
          </p:cNvSpPr>
          <p:nvPr>
            <p:ph type="title"/>
          </p:nvPr>
        </p:nvSpPr>
        <p:spPr/>
        <p:txBody>
          <a:bodyPr>
            <a:noAutofit/>
          </a:bodyPr>
          <a:lstStyle/>
          <a:p>
            <a:r>
              <a:rPr lang="zh-CN" altLang="en-US" sz="2800" dirty="0"/>
              <a:t>油（干基</a:t>
            </a:r>
            <a:r>
              <a:rPr lang="en-US" altLang="zh-CN" sz="2800" dirty="0"/>
              <a:t>0%</a:t>
            </a:r>
            <a:r>
              <a:rPr lang="zh-CN" altLang="en-US" sz="2800" dirty="0"/>
              <a:t>）</a:t>
            </a:r>
            <a:br>
              <a:rPr lang="en-US" altLang="zh-CN" sz="2800" u="none" strike="noStrike" dirty="0">
                <a:solidFill>
                  <a:schemeClr val="tx2"/>
                </a:solidFill>
                <a:effectLst/>
                <a:latin typeface="+mn-lt"/>
              </a:rPr>
            </a:br>
            <a:r>
              <a:rPr lang="en-US" sz="2800" dirty="0"/>
              <a:t>Oil (Dry Basis %)</a:t>
            </a:r>
          </a:p>
        </p:txBody>
      </p:sp>
      <p:graphicFrame>
        <p:nvGraphicFramePr>
          <p:cNvPr id="5" name="Chart 4">
            <a:extLst>
              <a:ext uri="{FF2B5EF4-FFF2-40B4-BE49-F238E27FC236}">
                <a16:creationId xmlns:a16="http://schemas.microsoft.com/office/drawing/2014/main" id="{00000000-0008-0000-1800-000002000000}"/>
              </a:ext>
            </a:extLst>
          </p:cNvPr>
          <p:cNvGraphicFramePr>
            <a:graphicFrameLocks noGrp="1"/>
          </p:cNvGraphicFramePr>
          <p:nvPr>
            <p:custDataLst>
              <p:tags r:id="rId2"/>
            </p:custDataLst>
          </p:nvPr>
        </p:nvGraphicFramePr>
        <p:xfrm>
          <a:off x="6048469" y="829799"/>
          <a:ext cx="6099048" cy="5486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577222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报告要点</a:t>
            </a:r>
            <a:br>
              <a:rPr lang="en-US" altLang="zh-CN" dirty="0"/>
            </a:br>
            <a:r>
              <a:rPr lang="en-US" dirty="0"/>
              <a:t>Report Highlights</a:t>
            </a:r>
          </a:p>
        </p:txBody>
      </p:sp>
      <p:sp>
        <p:nvSpPr>
          <p:cNvPr id="3" name="Content Placeholder 2"/>
          <p:cNvSpPr>
            <a:spLocks noGrp="1"/>
          </p:cNvSpPr>
          <p:nvPr>
            <p:ph idx="1"/>
          </p:nvPr>
        </p:nvSpPr>
        <p:spPr>
          <a:xfrm>
            <a:off x="3844212" y="2129425"/>
            <a:ext cx="8071562" cy="4099925"/>
          </a:xfrm>
        </p:spPr>
        <p:txBody>
          <a:bodyPr>
            <a:normAutofit fontScale="92500" lnSpcReduction="20000"/>
          </a:bodyPr>
          <a:lstStyle/>
          <a:p>
            <a:pPr>
              <a:lnSpc>
                <a:spcPct val="110000"/>
              </a:lnSpc>
              <a:buFont typeface="Wingdings" panose="05000000000000000000" pitchFamily="2" charset="2"/>
              <a:buChar char="ü"/>
            </a:pPr>
            <a:r>
              <a:rPr lang="zh-CN" altLang="en-US" dirty="0"/>
              <a:t>平均而言，</a:t>
            </a:r>
            <a:r>
              <a:rPr lang="en-US" altLang="zh-CN" dirty="0"/>
              <a:t>2021/2022</a:t>
            </a:r>
            <a:r>
              <a:rPr lang="zh-CN" altLang="en-US" dirty="0"/>
              <a:t>高粱样品本的所有等级指标都优于或等于美国一级高粱</a:t>
            </a:r>
            <a:br>
              <a:rPr lang="en-US" altLang="zh-CN" b="0" i="0" dirty="0">
                <a:solidFill>
                  <a:srgbClr val="333333"/>
                </a:solidFill>
                <a:effectLst/>
                <a:latin typeface="Arial" panose="020B0604020202020204" pitchFamily="34" charset="0"/>
              </a:rPr>
            </a:br>
            <a:r>
              <a:rPr lang="en-US" dirty="0"/>
              <a:t>2021/2022 sorghum samples were, on average, </a:t>
            </a:r>
            <a:r>
              <a:rPr lang="en-US" dirty="0">
                <a:solidFill>
                  <a:schemeClr val="accent1"/>
                </a:solidFill>
              </a:rPr>
              <a:t>better than</a:t>
            </a:r>
            <a:r>
              <a:rPr lang="en-US" dirty="0"/>
              <a:t> or equal to U.S. No. 1 on all grade factors</a:t>
            </a:r>
            <a:endParaRPr lang="en-US" dirty="0">
              <a:solidFill>
                <a:schemeClr val="accent1"/>
              </a:solidFill>
            </a:endParaRPr>
          </a:p>
          <a:p>
            <a:pPr>
              <a:lnSpc>
                <a:spcPct val="110000"/>
              </a:lnSpc>
              <a:buFont typeface="Wingdings" panose="05000000000000000000" pitchFamily="2" charset="2"/>
              <a:buChar char="ü"/>
            </a:pPr>
            <a:r>
              <a:rPr lang="en-US" altLang="zh-CN" dirty="0"/>
              <a:t>100%</a:t>
            </a:r>
            <a:r>
              <a:rPr lang="zh-CN" altLang="en-US" dirty="0"/>
              <a:t>的样品含有低于</a:t>
            </a:r>
            <a:r>
              <a:rPr lang="en-US" altLang="zh-CN" dirty="0"/>
              <a:t>4.0</a:t>
            </a:r>
            <a:r>
              <a:rPr lang="zh-CN" altLang="en-US" dirty="0"/>
              <a:t>毫克儿茶素当量</a:t>
            </a:r>
            <a:r>
              <a:rPr lang="en-US" altLang="zh-CN" dirty="0"/>
              <a:t>(CE)</a:t>
            </a:r>
            <a:r>
              <a:rPr lang="zh-CN" altLang="en-US" dirty="0"/>
              <a:t>每克。这个水平意味着没有浓缩的单宁。</a:t>
            </a:r>
            <a:br>
              <a:rPr lang="en-US" altLang="zh-CN" b="0" i="0" dirty="0">
                <a:solidFill>
                  <a:srgbClr val="333333"/>
                </a:solidFill>
                <a:effectLst/>
                <a:latin typeface="Arial" panose="020B0604020202020204" pitchFamily="34" charset="0"/>
              </a:rPr>
            </a:br>
            <a:r>
              <a:rPr lang="en-US" dirty="0"/>
              <a:t>100% of samples contained below 4.0 mg catechin equivalents (CE) per gram. This level implies the absence of condensed tannins.</a:t>
            </a:r>
          </a:p>
          <a:p>
            <a:pPr marL="0" indent="0">
              <a:lnSpc>
                <a:spcPct val="110000"/>
              </a:lnSpc>
              <a:buNone/>
            </a:pPr>
            <a:endParaRPr lang="en-US" dirty="0"/>
          </a:p>
          <a:p>
            <a:pPr>
              <a:lnSpc>
                <a:spcPct val="110000"/>
              </a:lnSpc>
              <a:buFont typeface="Wingdings" panose="05000000000000000000" pitchFamily="2" charset="2"/>
              <a:buChar char="ü"/>
            </a:pPr>
            <a:endParaRPr lang="en-US" dirty="0"/>
          </a:p>
          <a:p>
            <a:pPr>
              <a:lnSpc>
                <a:spcPct val="110000"/>
              </a:lnSpc>
              <a:buFont typeface="Wingdings" panose="05000000000000000000" pitchFamily="2" charset="2"/>
              <a:buChar char="ü"/>
            </a:pPr>
            <a:endParaRPr lang="en-US" dirty="0"/>
          </a:p>
        </p:txBody>
      </p:sp>
      <p:pic>
        <p:nvPicPr>
          <p:cNvPr id="5" name="Picture 4">
            <a:extLst>
              <a:ext uri="{FF2B5EF4-FFF2-40B4-BE49-F238E27FC236}">
                <a16:creationId xmlns:a16="http://schemas.microsoft.com/office/drawing/2014/main" id="{DC22B4C8-B26A-4FD4-B95D-40FC31CC896B}"/>
              </a:ext>
            </a:extLst>
          </p:cNvPr>
          <p:cNvPicPr>
            <a:picLocks noChangeAspect="1"/>
          </p:cNvPicPr>
          <p:nvPr/>
        </p:nvPicPr>
        <p:blipFill>
          <a:blip r:embed="rId4"/>
          <a:stretch>
            <a:fillRect/>
          </a:stretch>
        </p:blipFill>
        <p:spPr>
          <a:xfrm>
            <a:off x="276226" y="2108996"/>
            <a:ext cx="3352800" cy="4331158"/>
          </a:xfrm>
          <a:prstGeom prst="rect">
            <a:avLst/>
          </a:prstGeom>
        </p:spPr>
      </p:pic>
    </p:spTree>
    <p:custDataLst>
      <p:tags r:id="rId1"/>
    </p:custDataLst>
    <p:extLst>
      <p:ext uri="{BB962C8B-B14F-4D97-AF65-F5344CB8AC3E}">
        <p14:creationId xmlns:p14="http://schemas.microsoft.com/office/powerpoint/2010/main" val="878575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71F5-E104-48C7-A61E-92859ECA23D1}"/>
              </a:ext>
            </a:extLst>
          </p:cNvPr>
          <p:cNvSpPr>
            <a:spLocks noGrp="1"/>
          </p:cNvSpPr>
          <p:nvPr>
            <p:ph type="title"/>
          </p:nvPr>
        </p:nvSpPr>
        <p:spPr/>
        <p:txBody>
          <a:bodyPr/>
          <a:lstStyle/>
          <a:p>
            <a:r>
              <a:rPr lang="en-US" dirty="0"/>
              <a:t>Florentino Lopez</a:t>
            </a:r>
          </a:p>
        </p:txBody>
      </p:sp>
      <p:pic>
        <p:nvPicPr>
          <p:cNvPr id="3" name="Picture 2">
            <a:extLst>
              <a:ext uri="{FF2B5EF4-FFF2-40B4-BE49-F238E27FC236}">
                <a16:creationId xmlns:a16="http://schemas.microsoft.com/office/drawing/2014/main" id="{05913598-7B06-4471-9BB0-E65B6D08A44D}"/>
              </a:ext>
            </a:extLst>
          </p:cNvPr>
          <p:cNvPicPr>
            <a:picLocks noChangeAspect="1"/>
          </p:cNvPicPr>
          <p:nvPr/>
        </p:nvPicPr>
        <p:blipFill>
          <a:blip r:embed="rId2"/>
          <a:stretch>
            <a:fillRect/>
          </a:stretch>
        </p:blipFill>
        <p:spPr>
          <a:xfrm>
            <a:off x="1031703" y="2031795"/>
            <a:ext cx="6151397" cy="4285859"/>
          </a:xfrm>
          <a:prstGeom prst="rect">
            <a:avLst/>
          </a:prstGeom>
        </p:spPr>
      </p:pic>
      <p:pic>
        <p:nvPicPr>
          <p:cNvPr id="4" name="Picture 3">
            <a:extLst>
              <a:ext uri="{FF2B5EF4-FFF2-40B4-BE49-F238E27FC236}">
                <a16:creationId xmlns:a16="http://schemas.microsoft.com/office/drawing/2014/main" id="{5B6CE20F-5334-4A4C-A518-E7872BDCD636}"/>
              </a:ext>
            </a:extLst>
          </p:cNvPr>
          <p:cNvPicPr>
            <a:picLocks noChangeAspect="1"/>
          </p:cNvPicPr>
          <p:nvPr/>
        </p:nvPicPr>
        <p:blipFill>
          <a:blip r:embed="rId3"/>
          <a:stretch>
            <a:fillRect/>
          </a:stretch>
        </p:blipFill>
        <p:spPr>
          <a:xfrm>
            <a:off x="7768985" y="2296466"/>
            <a:ext cx="3505504" cy="3505504"/>
          </a:xfrm>
          <a:prstGeom prst="rect">
            <a:avLst/>
          </a:prstGeom>
        </p:spPr>
      </p:pic>
    </p:spTree>
    <p:extLst>
      <p:ext uri="{BB962C8B-B14F-4D97-AF65-F5344CB8AC3E}">
        <p14:creationId xmlns:p14="http://schemas.microsoft.com/office/powerpoint/2010/main" val="3944290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57400" y="2438400"/>
            <a:ext cx="7848600" cy="1219200"/>
          </a:xfrm>
          <a:prstGeom prst="rect">
            <a:avLst/>
          </a:prstGeom>
        </p:spPr>
        <p:txBody>
          <a:bodyPr vert="horz" lIns="91440" tIns="45720" rIns="91440" bIns="45720" rtlCol="0" anchor="ctr">
            <a:noAutofit/>
          </a:bodyPr>
          <a:lstStyle/>
          <a:p>
            <a:pPr algn="ctr">
              <a:spcBef>
                <a:spcPct val="0"/>
              </a:spcBef>
              <a:defRPr/>
            </a:pPr>
            <a:r>
              <a:rPr lang="zh-CN" altLang="en-US" sz="3600" dirty="0">
                <a:solidFill>
                  <a:prstClr val="black"/>
                </a:solidFill>
                <a:latin typeface="Calibri"/>
                <a:cs typeface="Times New Roman" pitchFamily="18" charset="0"/>
              </a:rPr>
              <a:t>美国高粱生产最新情况</a:t>
            </a:r>
            <a:br>
              <a:rPr lang="en-US" altLang="zh-CN" sz="3600" dirty="0">
                <a:solidFill>
                  <a:prstClr val="black"/>
                </a:solidFill>
                <a:latin typeface="Calibri"/>
                <a:cs typeface="Times New Roman" pitchFamily="18" charset="0"/>
              </a:rPr>
            </a:br>
            <a:r>
              <a:rPr lang="en-US" sz="3600" dirty="0">
                <a:solidFill>
                  <a:prstClr val="black"/>
                </a:solidFill>
                <a:latin typeface="Calibri"/>
                <a:cs typeface="Times New Roman" pitchFamily="18" charset="0"/>
              </a:rPr>
              <a:t>Production Update</a:t>
            </a:r>
          </a:p>
          <a:p>
            <a:pPr algn="ctr">
              <a:spcBef>
                <a:spcPct val="0"/>
              </a:spcBef>
              <a:defRPr/>
            </a:pPr>
            <a:r>
              <a:rPr lang="en-US" sz="3600" dirty="0">
                <a:solidFill>
                  <a:prstClr val="black"/>
                </a:solidFill>
                <a:latin typeface="Calibri"/>
                <a:cs typeface="Times New Roman" pitchFamily="18" charset="0"/>
              </a:rPr>
              <a:t>U.S. Sorghum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133600" y="0"/>
            <a:ext cx="7924800" cy="990600"/>
          </a:xfrm>
          <a:prstGeom prst="rect">
            <a:avLst/>
          </a:prstGeom>
        </p:spPr>
        <p:txBody>
          <a:bodyPr vert="horz" lIns="91440" tIns="45720" rIns="91440" bIns="45720" rtlCol="0" anchor="ctr">
            <a:noAutofit/>
          </a:bodyPr>
          <a:lstStyle/>
          <a:p>
            <a:pPr algn="ctr">
              <a:spcBef>
                <a:spcPct val="0"/>
              </a:spcBef>
              <a:defRPr/>
            </a:pPr>
            <a:r>
              <a:rPr lang="zh-CN" altLang="en-US" sz="2400" b="0" i="0" dirty="0">
                <a:solidFill>
                  <a:srgbClr val="333333"/>
                </a:solidFill>
                <a:effectLst/>
                <a:latin typeface="Arial" panose="020B0604020202020204" pitchFamily="34" charset="0"/>
              </a:rPr>
              <a:t>世界高粱产量十年平均值</a:t>
            </a:r>
            <a:endParaRPr lang="en-US" altLang="zh-CN" sz="2400" b="0" i="0" dirty="0">
              <a:solidFill>
                <a:srgbClr val="333333"/>
              </a:solidFill>
              <a:effectLst/>
              <a:latin typeface="Arial" panose="020B0604020202020204" pitchFamily="34" charset="0"/>
            </a:endParaRPr>
          </a:p>
          <a:p>
            <a:pPr algn="ctr">
              <a:spcBef>
                <a:spcPct val="0"/>
              </a:spcBef>
              <a:defRPr/>
            </a:pPr>
            <a:r>
              <a:rPr lang="en-US" sz="2000" dirty="0">
                <a:solidFill>
                  <a:prstClr val="black"/>
                </a:solidFill>
                <a:latin typeface="Calibri"/>
                <a:cs typeface="Times New Roman" pitchFamily="18" charset="0"/>
              </a:rPr>
              <a:t>World Sorghum Production</a:t>
            </a:r>
          </a:p>
          <a:p>
            <a:pPr algn="ctr">
              <a:spcBef>
                <a:spcPct val="0"/>
              </a:spcBef>
              <a:defRPr/>
            </a:pPr>
            <a:r>
              <a:rPr lang="en-US" sz="2000" dirty="0">
                <a:solidFill>
                  <a:prstClr val="black"/>
                </a:solidFill>
                <a:latin typeface="Calibri"/>
                <a:cs typeface="Times New Roman" pitchFamily="18" charset="0"/>
              </a:rPr>
              <a:t>10 Year Average</a:t>
            </a:r>
          </a:p>
        </p:txBody>
      </p:sp>
      <p:graphicFrame>
        <p:nvGraphicFramePr>
          <p:cNvPr id="7" name="Chart 6"/>
          <p:cNvGraphicFramePr/>
          <p:nvPr/>
        </p:nvGraphicFramePr>
        <p:xfrm>
          <a:off x="1524000" y="45720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9829800" y="838201"/>
            <a:ext cx="732188" cy="276999"/>
          </a:xfrm>
          <a:prstGeom prst="rect">
            <a:avLst/>
          </a:prstGeom>
          <a:noFill/>
        </p:spPr>
        <p:txBody>
          <a:bodyPr wrap="none" rtlCol="0">
            <a:spAutoFit/>
          </a:bodyPr>
          <a:lstStyle/>
          <a:p>
            <a:r>
              <a:rPr lang="en-US" sz="1200" dirty="0">
                <a:solidFill>
                  <a:prstClr val="black"/>
                </a:solidFill>
                <a:latin typeface="Calibri"/>
              </a:rPr>
              <a:t>FAS Data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133600" y="0"/>
            <a:ext cx="7848600" cy="1066800"/>
          </a:xfrm>
          <a:prstGeom prst="rect">
            <a:avLst/>
          </a:prstGeom>
        </p:spPr>
        <p:txBody>
          <a:bodyPr vert="horz" lIns="91440" tIns="45720" rIns="91440" bIns="45720" rtlCol="0" anchor="ctr">
            <a:noAutofit/>
          </a:bodyPr>
          <a:lstStyle/>
          <a:p>
            <a:pPr algn="ctr">
              <a:spcBef>
                <a:spcPct val="0"/>
              </a:spcBef>
              <a:defRPr/>
            </a:pPr>
            <a:r>
              <a:rPr lang="zh-CN" altLang="en-US" sz="2400" b="0" i="0" dirty="0">
                <a:solidFill>
                  <a:srgbClr val="333333"/>
                </a:solidFill>
                <a:effectLst/>
                <a:latin typeface="Arial" panose="020B0604020202020204" pitchFamily="34" charset="0"/>
              </a:rPr>
              <a:t>世界高粱出口国 十年平均值</a:t>
            </a:r>
            <a:br>
              <a:rPr lang="en-US" altLang="zh-CN" sz="2400" b="0" i="0" dirty="0">
                <a:solidFill>
                  <a:srgbClr val="333333"/>
                </a:solidFill>
                <a:effectLst/>
                <a:latin typeface="Arial" panose="020B0604020202020204" pitchFamily="34" charset="0"/>
              </a:rPr>
            </a:br>
            <a:r>
              <a:rPr lang="en-US" sz="2400" dirty="0">
                <a:solidFill>
                  <a:prstClr val="black"/>
                </a:solidFill>
                <a:latin typeface="Calibri"/>
                <a:cs typeface="Times New Roman" pitchFamily="18" charset="0"/>
              </a:rPr>
              <a:t>World Sorghum Exporters</a:t>
            </a:r>
          </a:p>
          <a:p>
            <a:pPr algn="ctr">
              <a:spcBef>
                <a:spcPct val="0"/>
              </a:spcBef>
              <a:defRPr/>
            </a:pPr>
            <a:r>
              <a:rPr lang="en-US" sz="2400" dirty="0">
                <a:solidFill>
                  <a:prstClr val="black"/>
                </a:solidFill>
                <a:latin typeface="Calibri"/>
                <a:cs typeface="Times New Roman" pitchFamily="18" charset="0"/>
              </a:rPr>
              <a:t>10 Year Average</a:t>
            </a:r>
          </a:p>
        </p:txBody>
      </p:sp>
      <p:graphicFrame>
        <p:nvGraphicFramePr>
          <p:cNvPr id="7" name="Chart 6"/>
          <p:cNvGraphicFramePr/>
          <p:nvPr/>
        </p:nvGraphicFramePr>
        <p:xfrm>
          <a:off x="1524000" y="45720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12" name="Down Arrow 11"/>
          <p:cNvSpPr/>
          <p:nvPr/>
        </p:nvSpPr>
        <p:spPr>
          <a:xfrm>
            <a:off x="2286000" y="1219200"/>
            <a:ext cx="228600" cy="4572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9677400" y="1066801"/>
            <a:ext cx="732188" cy="276999"/>
          </a:xfrm>
          <a:prstGeom prst="rect">
            <a:avLst/>
          </a:prstGeom>
          <a:noFill/>
        </p:spPr>
        <p:txBody>
          <a:bodyPr wrap="none" rtlCol="0">
            <a:spAutoFit/>
          </a:bodyPr>
          <a:lstStyle/>
          <a:p>
            <a:r>
              <a:rPr lang="en-US" sz="1200" dirty="0">
                <a:solidFill>
                  <a:prstClr val="black"/>
                </a:solidFill>
                <a:latin typeface="Calibri"/>
              </a:rPr>
              <a:t>FAS Data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133600" y="0"/>
            <a:ext cx="7848600" cy="1066800"/>
          </a:xfrm>
          <a:prstGeom prst="rect">
            <a:avLst/>
          </a:prstGeom>
        </p:spPr>
        <p:txBody>
          <a:bodyPr vert="horz" lIns="91440" tIns="45720" rIns="91440" bIns="45720" rtlCol="0" anchor="ctr">
            <a:noAutofit/>
          </a:bodyPr>
          <a:lstStyle/>
          <a:p>
            <a:pPr algn="ctr">
              <a:spcBef>
                <a:spcPct val="0"/>
              </a:spcBef>
              <a:defRPr/>
            </a:pPr>
            <a:r>
              <a:rPr lang="zh-CN" altLang="en-US" sz="2400" b="0" i="0" dirty="0">
                <a:solidFill>
                  <a:srgbClr val="333333"/>
                </a:solidFill>
                <a:effectLst/>
                <a:latin typeface="Arial" panose="020B0604020202020204" pitchFamily="34" charset="0"/>
              </a:rPr>
              <a:t>世界高粱进口国十年平均值</a:t>
            </a:r>
            <a:br>
              <a:rPr lang="en-US" altLang="zh-CN" sz="2400" b="0" i="0" dirty="0">
                <a:solidFill>
                  <a:srgbClr val="333333"/>
                </a:solidFill>
                <a:effectLst/>
                <a:latin typeface="Arial" panose="020B0604020202020204" pitchFamily="34" charset="0"/>
              </a:rPr>
            </a:br>
            <a:r>
              <a:rPr lang="en-US" sz="2400" dirty="0">
                <a:solidFill>
                  <a:prstClr val="black"/>
                </a:solidFill>
                <a:latin typeface="Calibri"/>
                <a:cs typeface="Times New Roman" pitchFamily="18" charset="0"/>
              </a:rPr>
              <a:t>World Sorghum Importers</a:t>
            </a:r>
          </a:p>
          <a:p>
            <a:pPr algn="ctr">
              <a:spcBef>
                <a:spcPct val="0"/>
              </a:spcBef>
              <a:defRPr/>
            </a:pPr>
            <a:r>
              <a:rPr lang="en-US" sz="2400" dirty="0">
                <a:solidFill>
                  <a:prstClr val="black"/>
                </a:solidFill>
                <a:latin typeface="Calibri"/>
                <a:cs typeface="Times New Roman" pitchFamily="18" charset="0"/>
              </a:rPr>
              <a:t>10 Year Average</a:t>
            </a:r>
          </a:p>
        </p:txBody>
      </p:sp>
      <p:graphicFrame>
        <p:nvGraphicFramePr>
          <p:cNvPr id="7" name="Chart 6"/>
          <p:cNvGraphicFramePr/>
          <p:nvPr/>
        </p:nvGraphicFramePr>
        <p:xfrm>
          <a:off x="1524000" y="45720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9753600" y="1295401"/>
            <a:ext cx="732188" cy="276999"/>
          </a:xfrm>
          <a:prstGeom prst="rect">
            <a:avLst/>
          </a:prstGeom>
          <a:noFill/>
        </p:spPr>
        <p:txBody>
          <a:bodyPr wrap="none" rtlCol="0">
            <a:spAutoFit/>
          </a:bodyPr>
          <a:lstStyle/>
          <a:p>
            <a:r>
              <a:rPr lang="en-US" sz="1200" dirty="0">
                <a:solidFill>
                  <a:prstClr val="black"/>
                </a:solidFill>
                <a:latin typeface="Calibri"/>
              </a:rPr>
              <a:t>FAS Data</a:t>
            </a:r>
          </a:p>
        </p:txBody>
      </p:sp>
      <p:sp>
        <p:nvSpPr>
          <p:cNvPr id="12" name="Down Arrow 11"/>
          <p:cNvSpPr/>
          <p:nvPr/>
        </p:nvSpPr>
        <p:spPr>
          <a:xfrm>
            <a:off x="4191000" y="5257800"/>
            <a:ext cx="228600" cy="4572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3226"/>
            <a:ext cx="5867400" cy="584775"/>
          </a:xfrm>
          <a:prstGeom prst="rect">
            <a:avLst/>
          </a:prstGeom>
          <a:noFill/>
        </p:spPr>
        <p:txBody>
          <a:bodyPr wrap="square" rtlCol="0">
            <a:spAutoFit/>
          </a:bodyPr>
          <a:lstStyle/>
          <a:p>
            <a:r>
              <a:rPr lang="en-US" sz="800" dirty="0">
                <a:solidFill>
                  <a:prstClr val="black"/>
                </a:solidFill>
                <a:latin typeface="Calibri"/>
              </a:rPr>
              <a:t>The information in this report is derived from sources believed to be reliable and accurate . Creando Mañana assumes no responsibility or liability for any errors or omissions in this content. This content is provided on an “as is” basis with no guarantees of completeness, accuracy, usefulness, implied result or timeliness and without any warranties of any kind whatsoever, expressed or implied. The materials, ideas, suggestions, and or other items enclosed within this document are the sole property of Creando Mañana.</a:t>
            </a:r>
          </a:p>
        </p:txBody>
      </p:sp>
      <p:pic>
        <p:nvPicPr>
          <p:cNvPr id="5" name="Picture 4" descr="transparent.png"/>
          <p:cNvPicPr>
            <a:picLocks noChangeAspect="1"/>
          </p:cNvPicPr>
          <p:nvPr/>
        </p:nvPicPr>
        <p:blipFill>
          <a:blip r:embed="rId2" cstate="print"/>
          <a:stretch>
            <a:fillRect/>
          </a:stretch>
        </p:blipFill>
        <p:spPr>
          <a:xfrm>
            <a:off x="7724184" y="5486400"/>
            <a:ext cx="2943816" cy="1371600"/>
          </a:xfrm>
          <a:prstGeom prst="rect">
            <a:avLst/>
          </a:prstGeom>
        </p:spPr>
      </p:pic>
      <p:sp>
        <p:nvSpPr>
          <p:cNvPr id="7" name="TextBox 6"/>
          <p:cNvSpPr txBox="1"/>
          <p:nvPr/>
        </p:nvSpPr>
        <p:spPr>
          <a:xfrm>
            <a:off x="8153401" y="6211670"/>
            <a:ext cx="2132315" cy="646331"/>
          </a:xfrm>
          <a:prstGeom prst="rect">
            <a:avLst/>
          </a:prstGeom>
          <a:noFill/>
        </p:spPr>
        <p:txBody>
          <a:bodyPr wrap="none" rtlCol="0">
            <a:spAutoFit/>
          </a:bodyPr>
          <a:lstStyle/>
          <a:p>
            <a:r>
              <a:rPr lang="en-US" sz="3600" dirty="0">
                <a:solidFill>
                  <a:prstClr val="black"/>
                </a:solidFill>
                <a:latin typeface="Palace Script MT" pitchFamily="66" charset="0"/>
              </a:rPr>
              <a:t>Creando Mañana</a:t>
            </a:r>
          </a:p>
        </p:txBody>
      </p:sp>
      <p:sp>
        <p:nvSpPr>
          <p:cNvPr id="8" name="Title 7"/>
          <p:cNvSpPr>
            <a:spLocks noGrp="1"/>
          </p:cNvSpPr>
          <p:nvPr>
            <p:ph type="ctrTitle"/>
          </p:nvPr>
        </p:nvSpPr>
        <p:spPr>
          <a:xfrm>
            <a:off x="2209800" y="2492376"/>
            <a:ext cx="7772400" cy="1470025"/>
          </a:xfrm>
        </p:spPr>
        <p:txBody>
          <a:bodyPr>
            <a:noAutofit/>
          </a:bodyPr>
          <a:lstStyle/>
          <a:p>
            <a:br>
              <a:rPr lang="en-US" sz="2000" dirty="0"/>
            </a:br>
            <a:br>
              <a:rPr lang="en-US" sz="2000" dirty="0"/>
            </a:br>
            <a:endParaRPr lang="en-US" sz="2000" dirty="0"/>
          </a:p>
        </p:txBody>
      </p:sp>
      <p:graphicFrame>
        <p:nvGraphicFramePr>
          <p:cNvPr id="9" name="Chart 8"/>
          <p:cNvGraphicFramePr/>
          <p:nvPr>
            <p:extLst>
              <p:ext uri="{D42A27DB-BD31-4B8C-83A1-F6EECF244321}">
                <p14:modId xmlns:p14="http://schemas.microsoft.com/office/powerpoint/2010/main" val="3691460851"/>
              </p:ext>
            </p:extLst>
          </p:nvPr>
        </p:nvGraphicFramePr>
        <p:xfrm>
          <a:off x="1524001" y="533400"/>
          <a:ext cx="91440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txBox="1">
            <a:spLocks/>
          </p:cNvSpPr>
          <p:nvPr/>
        </p:nvSpPr>
        <p:spPr>
          <a:xfrm>
            <a:off x="2133600" y="2"/>
            <a:ext cx="7848600" cy="609599"/>
          </a:xfrm>
          <a:prstGeom prst="rect">
            <a:avLst/>
          </a:prstGeom>
        </p:spPr>
        <p:txBody>
          <a:bodyPr vert="horz" lIns="91440" tIns="45720" rIns="91440" bIns="45720" rtlCol="0" anchor="ctr">
            <a:normAutofit fontScale="62500" lnSpcReduction="20000"/>
          </a:bodyPr>
          <a:lstStyle/>
          <a:p>
            <a:pPr algn="ctr">
              <a:spcBef>
                <a:spcPct val="0"/>
              </a:spcBef>
              <a:defRPr/>
            </a:pPr>
            <a:r>
              <a:rPr lang="zh-CN" altLang="en-US" sz="3200" b="0" i="0" dirty="0">
                <a:solidFill>
                  <a:srgbClr val="333333"/>
                </a:solidFill>
                <a:effectLst/>
                <a:latin typeface="Arial" panose="020B0604020202020204" pitchFamily="34" charset="0"/>
              </a:rPr>
              <a:t>种植预测</a:t>
            </a:r>
            <a:br>
              <a:rPr lang="en-US" altLang="zh-CN" sz="3200" b="0" i="0" dirty="0">
                <a:solidFill>
                  <a:srgbClr val="333333"/>
                </a:solidFill>
                <a:effectLst/>
                <a:latin typeface="Arial" panose="020B0604020202020204" pitchFamily="34" charset="0"/>
              </a:rPr>
            </a:br>
            <a:r>
              <a:rPr lang="en-US" sz="3200" dirty="0">
                <a:solidFill>
                  <a:prstClr val="black"/>
                </a:solidFill>
                <a:latin typeface="Calibri"/>
                <a:cs typeface="Times New Roman" pitchFamily="18" charset="0"/>
              </a:rPr>
              <a:t>Prospective Plantings</a:t>
            </a:r>
          </a:p>
        </p:txBody>
      </p:sp>
      <p:sp>
        <p:nvSpPr>
          <p:cNvPr id="11" name="TextBox 10"/>
          <p:cNvSpPr txBox="1"/>
          <p:nvPr/>
        </p:nvSpPr>
        <p:spPr>
          <a:xfrm>
            <a:off x="1524001" y="5240180"/>
            <a:ext cx="779381" cy="246221"/>
          </a:xfrm>
          <a:prstGeom prst="rect">
            <a:avLst/>
          </a:prstGeom>
          <a:noFill/>
        </p:spPr>
        <p:txBody>
          <a:bodyPr wrap="none" rtlCol="0">
            <a:spAutoFit/>
          </a:bodyPr>
          <a:lstStyle/>
          <a:p>
            <a:r>
              <a:rPr lang="en-US" sz="1000" dirty="0">
                <a:solidFill>
                  <a:prstClr val="black"/>
                </a:solidFill>
                <a:latin typeface="Calibri"/>
              </a:rPr>
              <a:t>USDA  Data</a:t>
            </a:r>
          </a:p>
        </p:txBody>
      </p:sp>
      <p:sp>
        <p:nvSpPr>
          <p:cNvPr id="10" name="TextBox 9"/>
          <p:cNvSpPr txBox="1"/>
          <p:nvPr/>
        </p:nvSpPr>
        <p:spPr>
          <a:xfrm>
            <a:off x="8761420" y="2819401"/>
            <a:ext cx="458780" cy="307777"/>
          </a:xfrm>
          <a:prstGeom prst="rect">
            <a:avLst/>
          </a:prstGeom>
          <a:noFill/>
        </p:spPr>
        <p:txBody>
          <a:bodyPr wrap="none" rtlCol="0">
            <a:spAutoFit/>
          </a:bodyPr>
          <a:lstStyle/>
          <a:p>
            <a:r>
              <a:rPr lang="en-US" sz="1400" dirty="0">
                <a:solidFill>
                  <a:prstClr val="black"/>
                </a:solidFill>
                <a:latin typeface="Calibri"/>
              </a:rPr>
              <a:t>-4%</a:t>
            </a:r>
          </a:p>
        </p:txBody>
      </p:sp>
      <p:sp>
        <p:nvSpPr>
          <p:cNvPr id="12" name="TextBox 11"/>
          <p:cNvSpPr txBox="1"/>
          <p:nvPr/>
        </p:nvSpPr>
        <p:spPr>
          <a:xfrm>
            <a:off x="9144000" y="2816424"/>
            <a:ext cx="404278" cy="307777"/>
          </a:xfrm>
          <a:prstGeom prst="rect">
            <a:avLst/>
          </a:prstGeom>
          <a:noFill/>
        </p:spPr>
        <p:txBody>
          <a:bodyPr wrap="none" rtlCol="0">
            <a:spAutoFit/>
          </a:bodyPr>
          <a:lstStyle/>
          <a:p>
            <a:r>
              <a:rPr lang="en-US" sz="1400" dirty="0">
                <a:solidFill>
                  <a:prstClr val="black"/>
                </a:solidFill>
                <a:latin typeface="Calibri"/>
              </a:rPr>
              <a:t>4%</a:t>
            </a:r>
          </a:p>
        </p:txBody>
      </p:sp>
      <p:sp>
        <p:nvSpPr>
          <p:cNvPr id="14" name="TextBox 13"/>
          <p:cNvSpPr txBox="1"/>
          <p:nvPr/>
        </p:nvSpPr>
        <p:spPr>
          <a:xfrm>
            <a:off x="9432050" y="5331024"/>
            <a:ext cx="550151" cy="307777"/>
          </a:xfrm>
          <a:prstGeom prst="rect">
            <a:avLst/>
          </a:prstGeom>
          <a:noFill/>
        </p:spPr>
        <p:txBody>
          <a:bodyPr wrap="none" rtlCol="0">
            <a:spAutoFit/>
          </a:bodyPr>
          <a:lstStyle/>
          <a:p>
            <a:r>
              <a:rPr lang="en-US" sz="1400" dirty="0">
                <a:solidFill>
                  <a:prstClr val="black"/>
                </a:solidFill>
                <a:latin typeface="Calibri"/>
              </a:rPr>
              <a:t>-15%</a:t>
            </a:r>
          </a:p>
        </p:txBody>
      </p:sp>
      <p:sp>
        <p:nvSpPr>
          <p:cNvPr id="15" name="TextBox 14"/>
          <p:cNvSpPr txBox="1"/>
          <p:nvPr/>
        </p:nvSpPr>
        <p:spPr>
          <a:xfrm>
            <a:off x="9882722" y="5105401"/>
            <a:ext cx="404278" cy="307777"/>
          </a:xfrm>
          <a:prstGeom prst="rect">
            <a:avLst/>
          </a:prstGeom>
          <a:noFill/>
        </p:spPr>
        <p:txBody>
          <a:bodyPr wrap="none" rtlCol="0">
            <a:spAutoFit/>
          </a:bodyPr>
          <a:lstStyle/>
          <a:p>
            <a:r>
              <a:rPr lang="en-US" sz="1400" dirty="0">
                <a:solidFill>
                  <a:prstClr val="black"/>
                </a:solidFill>
                <a:latin typeface="Calibri"/>
              </a:rPr>
              <a:t>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DBDFC-8B68-4B66-A594-ACDE4A8EFAF3}"/>
              </a:ext>
            </a:extLst>
          </p:cNvPr>
          <p:cNvSpPr>
            <a:spLocks noGrp="1"/>
          </p:cNvSpPr>
          <p:nvPr>
            <p:ph type="title"/>
          </p:nvPr>
        </p:nvSpPr>
        <p:spPr/>
        <p:txBody>
          <a:bodyPr>
            <a:normAutofit fontScale="90000"/>
          </a:bodyPr>
          <a:lstStyle/>
          <a:p>
            <a:r>
              <a:rPr lang="zh-CN" altLang="en-US" dirty="0"/>
              <a:t>佩吉</a:t>
            </a:r>
            <a:r>
              <a:rPr lang="en-US" altLang="zh-CN" dirty="0"/>
              <a:t>·</a:t>
            </a:r>
            <a:r>
              <a:rPr lang="zh-CN" altLang="en-US" dirty="0"/>
              <a:t>史蒂文森 </a:t>
            </a:r>
            <a:br>
              <a:rPr lang="en-US" altLang="zh-CN" sz="1800" b="1" dirty="0">
                <a:solidFill>
                  <a:srgbClr val="333333"/>
                </a:solidFill>
                <a:effectLst/>
                <a:ea typeface="Microsoft YaHei" panose="020B0503020204020204" pitchFamily="34" charset="-122"/>
                <a:cs typeface="Microsoft YaHei" panose="020B0503020204020204" pitchFamily="34" charset="-122"/>
              </a:rPr>
            </a:br>
            <a:r>
              <a:rPr lang="en-US" sz="4000" dirty="0"/>
              <a:t>Paige Stevenson</a:t>
            </a:r>
            <a:endParaRPr lang="en-US" dirty="0"/>
          </a:p>
        </p:txBody>
      </p:sp>
      <p:pic>
        <p:nvPicPr>
          <p:cNvPr id="3" name="Picture 2">
            <a:extLst>
              <a:ext uri="{FF2B5EF4-FFF2-40B4-BE49-F238E27FC236}">
                <a16:creationId xmlns:a16="http://schemas.microsoft.com/office/drawing/2014/main" id="{26EAF9E6-A32E-4C04-ABFA-CD89F9EE4EE6}"/>
              </a:ext>
            </a:extLst>
          </p:cNvPr>
          <p:cNvPicPr>
            <a:picLocks noChangeAspect="1"/>
          </p:cNvPicPr>
          <p:nvPr/>
        </p:nvPicPr>
        <p:blipFill>
          <a:blip r:embed="rId2"/>
          <a:stretch>
            <a:fillRect/>
          </a:stretch>
        </p:blipFill>
        <p:spPr>
          <a:xfrm>
            <a:off x="1006782" y="3508177"/>
            <a:ext cx="6236749" cy="3166102"/>
          </a:xfrm>
          <a:prstGeom prst="rect">
            <a:avLst/>
          </a:prstGeom>
        </p:spPr>
      </p:pic>
      <p:pic>
        <p:nvPicPr>
          <p:cNvPr id="4" name="Picture 3">
            <a:extLst>
              <a:ext uri="{FF2B5EF4-FFF2-40B4-BE49-F238E27FC236}">
                <a16:creationId xmlns:a16="http://schemas.microsoft.com/office/drawing/2014/main" id="{1F26064D-E0C5-4320-BC82-8A19B63BCE21}"/>
              </a:ext>
            </a:extLst>
          </p:cNvPr>
          <p:cNvPicPr>
            <a:picLocks noChangeAspect="1"/>
          </p:cNvPicPr>
          <p:nvPr/>
        </p:nvPicPr>
        <p:blipFill>
          <a:blip r:embed="rId3"/>
          <a:stretch>
            <a:fillRect/>
          </a:stretch>
        </p:blipFill>
        <p:spPr>
          <a:xfrm>
            <a:off x="8287542" y="2020765"/>
            <a:ext cx="2719052" cy="3328704"/>
          </a:xfrm>
          <a:prstGeom prst="rect">
            <a:avLst/>
          </a:prstGeom>
        </p:spPr>
      </p:pic>
      <p:sp>
        <p:nvSpPr>
          <p:cNvPr id="6" name="TextBox 5">
            <a:extLst>
              <a:ext uri="{FF2B5EF4-FFF2-40B4-BE49-F238E27FC236}">
                <a16:creationId xmlns:a16="http://schemas.microsoft.com/office/drawing/2014/main" id="{FFF399EB-C0E7-4BF4-AFA4-CB24A1A38F16}"/>
              </a:ext>
            </a:extLst>
          </p:cNvPr>
          <p:cNvSpPr txBox="1"/>
          <p:nvPr/>
        </p:nvSpPr>
        <p:spPr>
          <a:xfrm>
            <a:off x="1077896" y="1907738"/>
            <a:ext cx="6094520" cy="1600438"/>
          </a:xfrm>
          <a:prstGeom prst="rect">
            <a:avLst/>
          </a:prstGeom>
          <a:noFill/>
        </p:spPr>
        <p:txBody>
          <a:bodyPr wrap="square">
            <a:spAutoFit/>
          </a:bodyPr>
          <a:lstStyle/>
          <a:p>
            <a:pPr marL="0" marR="0">
              <a:spcBef>
                <a:spcPts val="0"/>
              </a:spcBef>
              <a:spcAft>
                <a:spcPts val="0"/>
              </a:spcAft>
            </a:pPr>
            <a:r>
              <a:rPr lang="zh-CN" altLang="en-US" sz="1400" dirty="0">
                <a:solidFill>
                  <a:srgbClr val="333333"/>
                </a:solidFill>
                <a:latin typeface="Calibri" panose="020F0502020204030204" pitchFamily="34" charset="0"/>
                <a:ea typeface="Microsoft YaHei" panose="020B0503020204020204" pitchFamily="34" charset="-122"/>
              </a:rPr>
              <a:t>佩吉</a:t>
            </a:r>
            <a:r>
              <a:rPr lang="zh-CN" sz="1400" dirty="0">
                <a:solidFill>
                  <a:srgbClr val="333333"/>
                </a:solidFill>
                <a:effectLst/>
                <a:latin typeface="Calibri" panose="020F0502020204030204" pitchFamily="34" charset="0"/>
                <a:ea typeface="Microsoft YaHei" panose="020B0503020204020204" pitchFamily="34" charset="-122"/>
                <a:cs typeface="Arial" panose="020B0604020202020204" pitchFamily="34" charset="0"/>
              </a:rPr>
              <a:t>·</a:t>
            </a:r>
            <a:r>
              <a:rPr lang="zh-CN" sz="1400" dirty="0">
                <a:solidFill>
                  <a:srgbClr val="333333"/>
                </a:solidFill>
                <a:effectLst/>
                <a:latin typeface="Calibri" panose="020F0502020204030204" pitchFamily="34" charset="0"/>
                <a:ea typeface="Microsoft YaHei" panose="020B0503020204020204" pitchFamily="34" charset="-122"/>
                <a:cs typeface="Microsoft YaHei" panose="020B0503020204020204" pitchFamily="34" charset="-122"/>
              </a:rPr>
              <a:t>史蒂文森是美国谷物协会全球贸易经理。美国谷物协会是一个非营利组织，在全球范围内推广使用美国大麦、玉米、高粱和相关产品。佩吉的工作主要向协会成员和客户提供贸易服务专业知识，进一步开发美国饲料谷物的出口市场，并加强美国谷物协会与世界各地贸易商的关系。</a:t>
            </a:r>
            <a:r>
              <a:rPr lang="zh-CN" sz="1400" dirty="0">
                <a:solidFill>
                  <a:srgbClr val="333333"/>
                </a:solidFill>
                <a:effectLst/>
                <a:latin typeface="Calibri" panose="020F0502020204030204" pitchFamily="34" charset="0"/>
                <a:ea typeface="Microsoft YaHei" panose="020B0503020204020204" pitchFamily="34" charset="-122"/>
                <a:cs typeface="Arial" panose="020B0604020202020204" pitchFamily="34" charset="0"/>
              </a:rPr>
              <a:t> </a:t>
            </a:r>
            <a:r>
              <a:rPr lang="zh-CN" sz="1400" dirty="0">
                <a:solidFill>
                  <a:srgbClr val="333333"/>
                </a:solidFill>
                <a:effectLst/>
                <a:latin typeface="Calibri" panose="020F0502020204030204" pitchFamily="34" charset="0"/>
                <a:ea typeface="Microsoft YaHei" panose="020B0503020204020204" pitchFamily="34" charset="-122"/>
                <a:cs typeface="Microsoft YaHei" panose="020B0503020204020204" pitchFamily="34" charset="-122"/>
              </a:rPr>
              <a:t>在加入</a:t>
            </a:r>
            <a:r>
              <a:rPr lang="zh-CN" sz="1400" dirty="0">
                <a:solidFill>
                  <a:srgbClr val="333333"/>
                </a:solidFill>
                <a:effectLst/>
                <a:latin typeface="Calibri" panose="020F0502020204030204" pitchFamily="34" charset="0"/>
                <a:ea typeface="Microsoft YaHei" panose="020B0503020204020204" pitchFamily="34" charset="-122"/>
                <a:cs typeface="Arial" panose="020B0604020202020204" pitchFamily="34" charset="0"/>
              </a:rPr>
              <a:t>协会</a:t>
            </a:r>
            <a:r>
              <a:rPr lang="zh-CN" sz="1400" dirty="0">
                <a:solidFill>
                  <a:srgbClr val="333333"/>
                </a:solidFill>
                <a:effectLst/>
                <a:latin typeface="Calibri" panose="020F0502020204030204" pitchFamily="34" charset="0"/>
                <a:ea typeface="Microsoft YaHei" panose="020B0503020204020204" pitchFamily="34" charset="-122"/>
                <a:cs typeface="Microsoft YaHei" panose="020B0503020204020204" pitchFamily="34" charset="-122"/>
              </a:rPr>
              <a:t>之前，史蒂文森在邦吉北美公司工作，她曾负责过多个职位的工作，包括从田间的谷物采购到处理流向美国海湾的出口物流。</a:t>
            </a:r>
            <a:r>
              <a:rPr lang="zh-CN" sz="1400" dirty="0">
                <a:solidFill>
                  <a:srgbClr val="333333"/>
                </a:solidFill>
                <a:effectLst/>
                <a:latin typeface="Calibri" panose="020F0502020204030204" pitchFamily="34" charset="0"/>
                <a:ea typeface="Microsoft YaHei" panose="020B0503020204020204" pitchFamily="34" charset="-122"/>
                <a:cs typeface="Arial" panose="020B0604020202020204" pitchFamily="34" charset="0"/>
              </a:rPr>
              <a:t> </a:t>
            </a:r>
            <a:r>
              <a:rPr lang="zh-CN" sz="1400" dirty="0">
                <a:solidFill>
                  <a:srgbClr val="333333"/>
                </a:solidFill>
                <a:effectLst/>
                <a:latin typeface="Calibri" panose="020F0502020204030204" pitchFamily="34" charset="0"/>
                <a:ea typeface="Microsoft YaHei" panose="020B0503020204020204" pitchFamily="34" charset="-122"/>
                <a:cs typeface="Microsoft YaHei" panose="020B0503020204020204" pitchFamily="34" charset="-122"/>
              </a:rPr>
              <a:t>佩吉拥有普渡大学大学农业企业学士学位。</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3490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3226"/>
            <a:ext cx="5867400" cy="584775"/>
          </a:xfrm>
          <a:prstGeom prst="rect">
            <a:avLst/>
          </a:prstGeom>
          <a:noFill/>
        </p:spPr>
        <p:txBody>
          <a:bodyPr wrap="square" rtlCol="0">
            <a:spAutoFit/>
          </a:bodyPr>
          <a:lstStyle/>
          <a:p>
            <a:r>
              <a:rPr lang="en-US" sz="800" dirty="0">
                <a:solidFill>
                  <a:prstClr val="black"/>
                </a:solidFill>
                <a:latin typeface="Calibri"/>
              </a:rPr>
              <a:t>The information in this report is derived from sources believed to be reliable and accurate . Creando Mañana assumes no responsibility or liability for any errors or omissions in this content. This content is provided on an “as is” basis with no guarantees of completeness, accuracy, usefulness, implied result or timeliness and without any warranties of any kind whatsoever, expressed or implied. The materials, ideas, suggestions, and or other items enclosed within this document are the sole property of Creando Mañana.</a:t>
            </a:r>
          </a:p>
        </p:txBody>
      </p:sp>
      <p:pic>
        <p:nvPicPr>
          <p:cNvPr id="5" name="Picture 4" descr="transparent.png"/>
          <p:cNvPicPr>
            <a:picLocks noChangeAspect="1"/>
          </p:cNvPicPr>
          <p:nvPr/>
        </p:nvPicPr>
        <p:blipFill>
          <a:blip r:embed="rId2" cstate="print"/>
          <a:stretch>
            <a:fillRect/>
          </a:stretch>
        </p:blipFill>
        <p:spPr>
          <a:xfrm>
            <a:off x="7724184" y="5486400"/>
            <a:ext cx="2943816" cy="1371600"/>
          </a:xfrm>
          <a:prstGeom prst="rect">
            <a:avLst/>
          </a:prstGeom>
        </p:spPr>
      </p:pic>
      <p:sp>
        <p:nvSpPr>
          <p:cNvPr id="7" name="TextBox 6"/>
          <p:cNvSpPr txBox="1"/>
          <p:nvPr/>
        </p:nvSpPr>
        <p:spPr>
          <a:xfrm>
            <a:off x="8153401" y="6211670"/>
            <a:ext cx="2132315" cy="646331"/>
          </a:xfrm>
          <a:prstGeom prst="rect">
            <a:avLst/>
          </a:prstGeom>
          <a:noFill/>
        </p:spPr>
        <p:txBody>
          <a:bodyPr wrap="none" rtlCol="0">
            <a:spAutoFit/>
          </a:bodyPr>
          <a:lstStyle/>
          <a:p>
            <a:r>
              <a:rPr lang="en-US" sz="3600" dirty="0">
                <a:solidFill>
                  <a:prstClr val="black"/>
                </a:solidFill>
                <a:latin typeface="Palace Script MT" pitchFamily="66" charset="0"/>
              </a:rPr>
              <a:t>Creando Mañana</a:t>
            </a:r>
          </a:p>
        </p:txBody>
      </p:sp>
      <p:sp>
        <p:nvSpPr>
          <p:cNvPr id="8" name="Title 7"/>
          <p:cNvSpPr>
            <a:spLocks noGrp="1"/>
          </p:cNvSpPr>
          <p:nvPr>
            <p:ph type="ctrTitle"/>
          </p:nvPr>
        </p:nvSpPr>
        <p:spPr>
          <a:xfrm>
            <a:off x="2209800" y="2492376"/>
            <a:ext cx="7772400" cy="1470025"/>
          </a:xfrm>
        </p:spPr>
        <p:txBody>
          <a:bodyPr>
            <a:noAutofit/>
          </a:bodyPr>
          <a:lstStyle/>
          <a:p>
            <a:br>
              <a:rPr lang="en-US" sz="2000" dirty="0"/>
            </a:br>
            <a:br>
              <a:rPr lang="en-US" sz="2000" dirty="0"/>
            </a:br>
            <a:endParaRPr lang="en-US" sz="2000" dirty="0"/>
          </a:p>
        </p:txBody>
      </p:sp>
      <p:sp>
        <p:nvSpPr>
          <p:cNvPr id="9" name="Title 1"/>
          <p:cNvSpPr txBox="1">
            <a:spLocks/>
          </p:cNvSpPr>
          <p:nvPr/>
        </p:nvSpPr>
        <p:spPr>
          <a:xfrm>
            <a:off x="2133600" y="2"/>
            <a:ext cx="7848600" cy="609599"/>
          </a:xfrm>
          <a:prstGeom prst="rect">
            <a:avLst/>
          </a:prstGeom>
        </p:spPr>
        <p:txBody>
          <a:bodyPr vert="horz" lIns="91440" tIns="45720" rIns="91440" bIns="45720" rtlCol="0" anchor="ctr">
            <a:normAutofit fontScale="62500" lnSpcReduction="20000"/>
          </a:bodyPr>
          <a:lstStyle/>
          <a:p>
            <a:pPr algn="ctr">
              <a:spcBef>
                <a:spcPct val="0"/>
              </a:spcBef>
              <a:defRPr/>
            </a:pPr>
            <a:r>
              <a:rPr lang="zh-CN" altLang="en-US" sz="3200" dirty="0">
                <a:solidFill>
                  <a:srgbClr val="333333"/>
                </a:solidFill>
                <a:latin typeface="Arial" panose="020B0604020202020204" pitchFamily="34" charset="0"/>
              </a:rPr>
              <a:t>基于预测种植面</a:t>
            </a:r>
            <a:r>
              <a:rPr lang="zh-CN" altLang="en-US" sz="3200" b="0" i="0" dirty="0">
                <a:solidFill>
                  <a:srgbClr val="333333"/>
                </a:solidFill>
                <a:effectLst/>
                <a:latin typeface="Arial" panose="020B0604020202020204" pitchFamily="34" charset="0"/>
              </a:rPr>
              <a:t>积的产量测算</a:t>
            </a:r>
            <a:br>
              <a:rPr lang="en-US" altLang="zh-CN" sz="3200" b="0" i="0" dirty="0">
                <a:solidFill>
                  <a:srgbClr val="333333"/>
                </a:solidFill>
                <a:effectLst/>
                <a:latin typeface="Arial" panose="020B0604020202020204" pitchFamily="34" charset="0"/>
              </a:rPr>
            </a:br>
            <a:r>
              <a:rPr lang="en-US" sz="3200" dirty="0">
                <a:solidFill>
                  <a:prstClr val="black"/>
                </a:solidFill>
                <a:latin typeface="Calibri"/>
                <a:cs typeface="Times New Roman" pitchFamily="18" charset="0"/>
              </a:rPr>
              <a:t>Production based on Prospective Plantings</a:t>
            </a:r>
          </a:p>
        </p:txBody>
      </p:sp>
      <p:sp>
        <p:nvSpPr>
          <p:cNvPr id="10" name="TextBox 9"/>
          <p:cNvSpPr txBox="1"/>
          <p:nvPr/>
        </p:nvSpPr>
        <p:spPr>
          <a:xfrm>
            <a:off x="1524000" y="5240180"/>
            <a:ext cx="750526" cy="246221"/>
          </a:xfrm>
          <a:prstGeom prst="rect">
            <a:avLst/>
          </a:prstGeom>
          <a:noFill/>
        </p:spPr>
        <p:txBody>
          <a:bodyPr wrap="none" rtlCol="0">
            <a:spAutoFit/>
          </a:bodyPr>
          <a:lstStyle/>
          <a:p>
            <a:r>
              <a:rPr lang="en-US" sz="1000" dirty="0">
                <a:solidFill>
                  <a:prstClr val="black"/>
                </a:solidFill>
                <a:latin typeface="Calibri"/>
              </a:rPr>
              <a:t>USDA Data</a:t>
            </a:r>
          </a:p>
        </p:txBody>
      </p:sp>
      <p:graphicFrame>
        <p:nvGraphicFramePr>
          <p:cNvPr id="13" name="Table 12"/>
          <p:cNvGraphicFramePr>
            <a:graphicFrameLocks noGrp="1"/>
          </p:cNvGraphicFramePr>
          <p:nvPr>
            <p:extLst>
              <p:ext uri="{D42A27DB-BD31-4B8C-83A1-F6EECF244321}">
                <p14:modId xmlns:p14="http://schemas.microsoft.com/office/powerpoint/2010/main" val="1728203526"/>
              </p:ext>
            </p:extLst>
          </p:nvPr>
        </p:nvGraphicFramePr>
        <p:xfrm>
          <a:off x="3364637" y="990600"/>
          <a:ext cx="5398363" cy="4461564"/>
        </p:xfrm>
        <a:graphic>
          <a:graphicData uri="http://schemas.openxmlformats.org/drawingml/2006/table">
            <a:tbl>
              <a:tblPr/>
              <a:tblGrid>
                <a:gridCol w="1385377">
                  <a:extLst>
                    <a:ext uri="{9D8B030D-6E8A-4147-A177-3AD203B41FA5}">
                      <a16:colId xmlns:a16="http://schemas.microsoft.com/office/drawing/2014/main" val="20000"/>
                    </a:ext>
                  </a:extLst>
                </a:gridCol>
                <a:gridCol w="1473414">
                  <a:extLst>
                    <a:ext uri="{9D8B030D-6E8A-4147-A177-3AD203B41FA5}">
                      <a16:colId xmlns:a16="http://schemas.microsoft.com/office/drawing/2014/main" val="20001"/>
                    </a:ext>
                  </a:extLst>
                </a:gridCol>
                <a:gridCol w="1132380">
                  <a:extLst>
                    <a:ext uri="{9D8B030D-6E8A-4147-A177-3AD203B41FA5}">
                      <a16:colId xmlns:a16="http://schemas.microsoft.com/office/drawing/2014/main" val="20002"/>
                    </a:ext>
                  </a:extLst>
                </a:gridCol>
                <a:gridCol w="1407192">
                  <a:extLst>
                    <a:ext uri="{9D8B030D-6E8A-4147-A177-3AD203B41FA5}">
                      <a16:colId xmlns:a16="http://schemas.microsoft.com/office/drawing/2014/main" val="20003"/>
                    </a:ext>
                  </a:extLst>
                </a:gridCol>
              </a:tblGrid>
              <a:tr h="342348">
                <a:tc gridSpan="3">
                  <a:txBody>
                    <a:bodyPr/>
                    <a:lstStyle/>
                    <a:p>
                      <a:pPr algn="l" fontAlgn="b"/>
                      <a:r>
                        <a:rPr lang="zh-CN" altLang="en-US" sz="1800" b="0" i="0" kern="1200" dirty="0">
                          <a:solidFill>
                            <a:schemeClr val="tx1"/>
                          </a:solidFill>
                          <a:effectLst/>
                          <a:latin typeface="+mn-lt"/>
                          <a:ea typeface="+mn-ea"/>
                          <a:cs typeface="+mn-cs"/>
                        </a:rPr>
                        <a:t>预计</a:t>
                      </a:r>
                      <a:r>
                        <a:rPr lang="en-US" altLang="zh-CN" sz="1800" b="0" i="0" kern="1200" dirty="0">
                          <a:solidFill>
                            <a:schemeClr val="tx1"/>
                          </a:solidFill>
                          <a:effectLst/>
                          <a:latin typeface="+mn-lt"/>
                          <a:ea typeface="+mn-ea"/>
                          <a:cs typeface="+mn-cs"/>
                        </a:rPr>
                        <a:t>2022</a:t>
                      </a:r>
                      <a:r>
                        <a:rPr lang="zh-CN" altLang="en-US" sz="1800" b="0" i="0" kern="1200" dirty="0">
                          <a:solidFill>
                            <a:schemeClr val="tx1"/>
                          </a:solidFill>
                          <a:effectLst/>
                          <a:latin typeface="+mn-lt"/>
                          <a:ea typeface="+mn-ea"/>
                          <a:cs typeface="+mn-cs"/>
                        </a:rPr>
                        <a:t>年产量 </a:t>
                      </a:r>
                      <a:r>
                        <a:rPr lang="en-US" sz="1400" b="1" i="0" u="none" strike="noStrike" dirty="0">
                          <a:solidFill>
                            <a:srgbClr val="000000"/>
                          </a:solidFill>
                          <a:latin typeface="Calibri"/>
                        </a:rPr>
                        <a:t>Anticipated 2022 Production</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419652">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r" fontAlgn="b"/>
                      <a:r>
                        <a:rPr lang="zh-CN" altLang="en-US" sz="1200" b="1" i="0" u="none" strike="noStrike" dirty="0">
                          <a:solidFill>
                            <a:srgbClr val="000000"/>
                          </a:solidFill>
                          <a:latin typeface="Calibri"/>
                        </a:rPr>
                        <a:t>高粱面积 </a:t>
                      </a:r>
                      <a:r>
                        <a:rPr lang="en-US" sz="1200" b="1" i="0" u="none" strike="noStrike" dirty="0">
                          <a:solidFill>
                            <a:srgbClr val="000000"/>
                          </a:solidFill>
                          <a:latin typeface="Calibri"/>
                        </a:rPr>
                        <a:t>Sorghum Acreage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a:solidFill>
                            <a:srgbClr val="000000"/>
                          </a:solidFill>
                          <a:latin typeface="Calibri"/>
                        </a:rPr>
                        <a:t>6.205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242957">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0087">
                <a:tc>
                  <a:txBody>
                    <a:bodyPr/>
                    <a:lstStyle/>
                    <a:p>
                      <a:pPr algn="l" fontAlgn="b"/>
                      <a:endParaRPr lang="en-US" sz="12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2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zh-CN" altLang="en-US" sz="1200" b="1" i="0" u="none" strike="noStrike" dirty="0">
                          <a:solidFill>
                            <a:srgbClr val="000000"/>
                          </a:solidFill>
                          <a:latin typeface="Calibri"/>
                        </a:rPr>
                        <a:t>产量范围</a:t>
                      </a:r>
                      <a:r>
                        <a:rPr lang="en-US" altLang="zh-CN" sz="1200" b="1" i="0" u="none" strike="noStrike" dirty="0">
                          <a:solidFill>
                            <a:srgbClr val="000000"/>
                          </a:solidFill>
                          <a:latin typeface="Calibri"/>
                        </a:rPr>
                        <a:t>MMT</a:t>
                      </a:r>
                      <a:br>
                        <a:rPr lang="en-US" altLang="zh-CN" sz="1200" b="1" i="0" u="none" strike="noStrike" dirty="0">
                          <a:solidFill>
                            <a:srgbClr val="000000"/>
                          </a:solidFill>
                          <a:latin typeface="Calibri"/>
                        </a:rPr>
                      </a:br>
                      <a:r>
                        <a:rPr lang="en-US" sz="1200" b="1" i="0" u="none" strike="noStrike" dirty="0">
                          <a:solidFill>
                            <a:srgbClr val="000000"/>
                          </a:solidFill>
                          <a:latin typeface="Calibri"/>
                        </a:rPr>
                        <a:t>Production Volume Range MMT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3"/>
                  </a:ext>
                </a:extLst>
              </a:tr>
              <a:tr h="585304">
                <a:tc rowSpan="5">
                  <a:txBody>
                    <a:bodyPr/>
                    <a:lstStyle/>
                    <a:p>
                      <a:pPr algn="ctr" fontAlgn="ctr"/>
                      <a:r>
                        <a:rPr lang="zh-CN" altLang="en-US" sz="1200" b="0" i="0" u="none" strike="noStrike" dirty="0">
                          <a:solidFill>
                            <a:srgbClr val="000000"/>
                          </a:solidFill>
                          <a:latin typeface="Calibri"/>
                        </a:rPr>
                        <a:t>单产蒲</a:t>
                      </a:r>
                      <a:r>
                        <a:rPr lang="en-US" altLang="zh-CN" sz="1200" b="0" i="0" u="none" strike="noStrike" dirty="0">
                          <a:solidFill>
                            <a:srgbClr val="000000"/>
                          </a:solidFill>
                          <a:latin typeface="Calibri"/>
                        </a:rPr>
                        <a:t>/</a:t>
                      </a:r>
                      <a:r>
                        <a:rPr lang="zh-CN" altLang="en-US" sz="1200" b="0" i="0" u="none" strike="noStrike" dirty="0">
                          <a:solidFill>
                            <a:srgbClr val="000000"/>
                          </a:solidFill>
                          <a:latin typeface="Calibri"/>
                        </a:rPr>
                        <a:t>英亩</a:t>
                      </a:r>
                      <a:br>
                        <a:rPr lang="en-US" altLang="zh-CN" sz="1200" b="0" i="0" u="none" strike="noStrike" dirty="0">
                          <a:solidFill>
                            <a:srgbClr val="000000"/>
                          </a:solidFill>
                          <a:latin typeface="Calibri"/>
                        </a:rPr>
                      </a:br>
                      <a:r>
                        <a:rPr lang="en-US" sz="1200" b="0" i="0" u="none" strike="noStrike" dirty="0">
                          <a:solidFill>
                            <a:srgbClr val="000000"/>
                          </a:solidFill>
                          <a:latin typeface="Calibri"/>
                        </a:rPr>
                        <a:t>Bu Yield/Ac</a:t>
                      </a:r>
                    </a:p>
                  </a:txBody>
                  <a:tcPr marL="0" marR="0" marT="0" marB="0" anchor="ctr">
                    <a:lnL>
                      <a:noFill/>
                    </a:lnL>
                    <a:lnR>
                      <a:noFill/>
                    </a:lnR>
                    <a:lnT>
                      <a:noFill/>
                    </a:lnT>
                    <a:lnB>
                      <a:noFill/>
                    </a:lnB>
                  </a:tcPr>
                </a:tc>
                <a:tc>
                  <a:txBody>
                    <a:bodyPr/>
                    <a:lstStyle/>
                    <a:p>
                      <a:pPr algn="l" fontAlgn="ctr"/>
                      <a:r>
                        <a:rPr lang="en-US" sz="1200" b="0" i="0" u="none" strike="noStrike">
                          <a:solidFill>
                            <a:srgbClr val="000000"/>
                          </a:solidFill>
                          <a:latin typeface="Calibri"/>
                        </a:rPr>
                        <a:t>60 </a:t>
                      </a:r>
                      <a:r>
                        <a:rPr lang="en-US" sz="800" b="0" i="0" u="none" strike="noStrike">
                          <a:solidFill>
                            <a:srgbClr val="000000"/>
                          </a:solidFill>
                          <a:latin typeface="Calibri"/>
                        </a:rPr>
                        <a:t>Widespread Drought</a:t>
                      </a:r>
                      <a:endParaRPr lang="en-US" sz="1200" b="0" i="0" u="none" strike="noStrike">
                        <a:solidFill>
                          <a:srgbClr val="000000"/>
                        </a:solidFill>
                        <a:latin typeface="Calibri"/>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200" b="1" i="0" u="none" strike="noStrike">
                          <a:solidFill>
                            <a:srgbClr val="000000"/>
                          </a:solidFill>
                          <a:latin typeface="Calibri"/>
                        </a:rPr>
                        <a:t>9.46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4"/>
                  </a:ext>
                </a:extLst>
              </a:tr>
              <a:tr h="585304">
                <a:tc vMerge="1">
                  <a:txBody>
                    <a:bodyPr/>
                    <a:lstStyle/>
                    <a:p>
                      <a:endParaRPr lang="en-US"/>
                    </a:p>
                  </a:txBody>
                  <a:tcPr/>
                </a:tc>
                <a:tc>
                  <a:txBody>
                    <a:bodyPr/>
                    <a:lstStyle/>
                    <a:p>
                      <a:pPr algn="l" fontAlgn="ctr"/>
                      <a:r>
                        <a:rPr lang="en-US" sz="1200" b="0" i="0" u="none" strike="noStrike">
                          <a:solidFill>
                            <a:srgbClr val="000000"/>
                          </a:solidFill>
                          <a:latin typeface="Calibri"/>
                        </a:rPr>
                        <a:t>64</a:t>
                      </a:r>
                      <a:r>
                        <a:rPr lang="en-US" sz="800" b="0" i="0" u="none" strike="noStrike">
                          <a:solidFill>
                            <a:srgbClr val="000000"/>
                          </a:solidFill>
                          <a:latin typeface="Calibri"/>
                        </a:rPr>
                        <a:t> Moderate Drought</a:t>
                      </a:r>
                      <a:endParaRPr lang="en-US" sz="1200" b="0" i="0" u="none" strike="noStrike">
                        <a:solidFill>
                          <a:srgbClr val="000000"/>
                        </a:solidFill>
                        <a:latin typeface="Calibri"/>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200" b="1" i="0" u="none" strike="noStrike">
                          <a:solidFill>
                            <a:srgbClr val="000000"/>
                          </a:solidFill>
                          <a:latin typeface="Calibri"/>
                        </a:rPr>
                        <a:t>10.09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5"/>
                  </a:ext>
                </a:extLst>
              </a:tr>
              <a:tr h="585304">
                <a:tc vMerge="1">
                  <a:txBody>
                    <a:bodyPr/>
                    <a:lstStyle/>
                    <a:p>
                      <a:endParaRPr lang="en-US"/>
                    </a:p>
                  </a:txBody>
                  <a:tcPr/>
                </a:tc>
                <a:tc>
                  <a:txBody>
                    <a:bodyPr/>
                    <a:lstStyle/>
                    <a:p>
                      <a:pPr algn="l" fontAlgn="ctr"/>
                      <a:r>
                        <a:rPr lang="en-US" sz="1200" b="0" i="0" u="none" strike="noStrike">
                          <a:solidFill>
                            <a:srgbClr val="000000"/>
                          </a:solidFill>
                          <a:latin typeface="Calibri"/>
                        </a:rPr>
                        <a:t>68 </a:t>
                      </a:r>
                      <a:r>
                        <a:rPr lang="en-US" sz="800" b="0" i="0" u="none" strike="noStrike">
                          <a:solidFill>
                            <a:srgbClr val="000000"/>
                          </a:solidFill>
                          <a:latin typeface="Calibri"/>
                        </a:rPr>
                        <a:t>Average Conditions</a:t>
                      </a:r>
                      <a:endParaRPr lang="en-US" sz="1200" b="0" i="0" u="none" strike="noStrike">
                        <a:solidFill>
                          <a:srgbClr val="000000"/>
                        </a:solidFill>
                        <a:latin typeface="Calibri"/>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200" b="1" i="0" u="none" strike="noStrike">
                          <a:solidFill>
                            <a:srgbClr val="000000"/>
                          </a:solidFill>
                          <a:latin typeface="Calibri"/>
                        </a:rPr>
                        <a:t>10.72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6"/>
                  </a:ext>
                </a:extLst>
              </a:tr>
              <a:tr h="585304">
                <a:tc vMerge="1">
                  <a:txBody>
                    <a:bodyPr/>
                    <a:lstStyle/>
                    <a:p>
                      <a:endParaRPr lang="en-US"/>
                    </a:p>
                  </a:txBody>
                  <a:tcPr/>
                </a:tc>
                <a:tc>
                  <a:txBody>
                    <a:bodyPr/>
                    <a:lstStyle/>
                    <a:p>
                      <a:pPr algn="l" fontAlgn="ctr"/>
                      <a:r>
                        <a:rPr lang="en-US" sz="1200" b="0" i="0" u="none" strike="noStrike">
                          <a:solidFill>
                            <a:srgbClr val="000000"/>
                          </a:solidFill>
                          <a:latin typeface="Calibri"/>
                        </a:rPr>
                        <a:t>72 </a:t>
                      </a:r>
                      <a:r>
                        <a:rPr lang="en-US" sz="800" b="0" i="0" u="none" strike="noStrike">
                          <a:solidFill>
                            <a:srgbClr val="000000"/>
                          </a:solidFill>
                          <a:latin typeface="Calibri"/>
                        </a:rPr>
                        <a:t>Good Conditions</a:t>
                      </a:r>
                      <a:endParaRPr lang="en-US" sz="1200" b="0" i="0" u="none" strike="noStrike">
                        <a:solidFill>
                          <a:srgbClr val="000000"/>
                        </a:solidFill>
                        <a:latin typeface="Calibri"/>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200" b="1" i="0" u="none" strike="noStrike">
                          <a:solidFill>
                            <a:srgbClr val="000000"/>
                          </a:solidFill>
                          <a:latin typeface="Calibri"/>
                        </a:rPr>
                        <a:t>11.35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7"/>
                  </a:ext>
                </a:extLst>
              </a:tr>
              <a:tr h="585304">
                <a:tc vMerge="1">
                  <a:txBody>
                    <a:bodyPr/>
                    <a:lstStyle/>
                    <a:p>
                      <a:endParaRPr lang="en-US"/>
                    </a:p>
                  </a:txBody>
                  <a:tcPr/>
                </a:tc>
                <a:tc>
                  <a:txBody>
                    <a:bodyPr/>
                    <a:lstStyle/>
                    <a:p>
                      <a:pPr algn="l" fontAlgn="ctr"/>
                      <a:r>
                        <a:rPr lang="en-US" sz="1200" b="0" i="0" u="none" strike="noStrike">
                          <a:solidFill>
                            <a:srgbClr val="000000"/>
                          </a:solidFill>
                          <a:latin typeface="Calibri"/>
                        </a:rPr>
                        <a:t>76</a:t>
                      </a:r>
                      <a:r>
                        <a:rPr lang="en-US" sz="800" b="0" i="0" u="none" strike="noStrike">
                          <a:solidFill>
                            <a:srgbClr val="000000"/>
                          </a:solidFill>
                          <a:latin typeface="Calibri"/>
                        </a:rPr>
                        <a:t> Perfect Conditions</a:t>
                      </a:r>
                      <a:endParaRPr lang="en-US" sz="1200" b="0" i="0" u="none" strike="noStrike">
                        <a:solidFill>
                          <a:srgbClr val="000000"/>
                        </a:solidFill>
                        <a:latin typeface="Calibri"/>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200" b="1" i="0" u="none" strike="noStrike" dirty="0">
                          <a:solidFill>
                            <a:srgbClr val="000000"/>
                          </a:solidFill>
                          <a:latin typeface="Calibri"/>
                        </a:rPr>
                        <a:t>11.98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3226"/>
            <a:ext cx="5867400" cy="584775"/>
          </a:xfrm>
          <a:prstGeom prst="rect">
            <a:avLst/>
          </a:prstGeom>
          <a:noFill/>
        </p:spPr>
        <p:txBody>
          <a:bodyPr wrap="square" rtlCol="0">
            <a:spAutoFit/>
          </a:bodyPr>
          <a:lstStyle/>
          <a:p>
            <a:r>
              <a:rPr lang="en-US" sz="800" dirty="0">
                <a:solidFill>
                  <a:prstClr val="black"/>
                </a:solidFill>
                <a:latin typeface="Calibri"/>
              </a:rPr>
              <a:t>The information in this report is derived from sources believed to be reliable and accurate . Creando Mañana assumes no responsibility or liability for any errors or omissions in this content. This content is provided on an “as is” basis with no guarantees of completeness, accuracy, usefulness, implied result or timeliness and without any warranties of any kind whatsoever, expressed or implied. The materials, ideas, suggestions, and or other items enclosed within this document are the sole property of Creando Mañana.</a:t>
            </a:r>
          </a:p>
        </p:txBody>
      </p:sp>
      <p:pic>
        <p:nvPicPr>
          <p:cNvPr id="5" name="Picture 4" descr="transparent.png"/>
          <p:cNvPicPr>
            <a:picLocks noChangeAspect="1"/>
          </p:cNvPicPr>
          <p:nvPr/>
        </p:nvPicPr>
        <p:blipFill>
          <a:blip r:embed="rId2" cstate="print"/>
          <a:stretch>
            <a:fillRect/>
          </a:stretch>
        </p:blipFill>
        <p:spPr>
          <a:xfrm>
            <a:off x="7724184" y="5486400"/>
            <a:ext cx="2943816" cy="1371600"/>
          </a:xfrm>
          <a:prstGeom prst="rect">
            <a:avLst/>
          </a:prstGeom>
        </p:spPr>
      </p:pic>
      <p:sp>
        <p:nvSpPr>
          <p:cNvPr id="7" name="TextBox 6"/>
          <p:cNvSpPr txBox="1"/>
          <p:nvPr/>
        </p:nvSpPr>
        <p:spPr>
          <a:xfrm>
            <a:off x="8153401" y="6211670"/>
            <a:ext cx="2132315" cy="646331"/>
          </a:xfrm>
          <a:prstGeom prst="rect">
            <a:avLst/>
          </a:prstGeom>
          <a:noFill/>
        </p:spPr>
        <p:txBody>
          <a:bodyPr wrap="none" rtlCol="0">
            <a:spAutoFit/>
          </a:bodyPr>
          <a:lstStyle/>
          <a:p>
            <a:r>
              <a:rPr lang="en-US" sz="3600" dirty="0">
                <a:solidFill>
                  <a:prstClr val="black"/>
                </a:solidFill>
                <a:latin typeface="Palace Script MT" pitchFamily="66" charset="0"/>
              </a:rPr>
              <a:t>Creando Mañana</a:t>
            </a:r>
          </a:p>
        </p:txBody>
      </p:sp>
      <p:sp>
        <p:nvSpPr>
          <p:cNvPr id="8" name="Title 7"/>
          <p:cNvSpPr>
            <a:spLocks noGrp="1"/>
          </p:cNvSpPr>
          <p:nvPr>
            <p:ph type="ctrTitle"/>
          </p:nvPr>
        </p:nvSpPr>
        <p:spPr>
          <a:xfrm>
            <a:off x="2209800" y="2492376"/>
            <a:ext cx="7772400" cy="1470025"/>
          </a:xfrm>
        </p:spPr>
        <p:txBody>
          <a:bodyPr>
            <a:noAutofit/>
          </a:bodyPr>
          <a:lstStyle/>
          <a:p>
            <a:br>
              <a:rPr lang="en-US" sz="2000" dirty="0"/>
            </a:br>
            <a:br>
              <a:rPr lang="en-US" sz="2000" dirty="0"/>
            </a:br>
            <a:endParaRPr lang="en-US" sz="2000" dirty="0"/>
          </a:p>
        </p:txBody>
      </p:sp>
      <p:sp>
        <p:nvSpPr>
          <p:cNvPr id="9" name="Title 1"/>
          <p:cNvSpPr txBox="1">
            <a:spLocks/>
          </p:cNvSpPr>
          <p:nvPr/>
        </p:nvSpPr>
        <p:spPr>
          <a:xfrm>
            <a:off x="2133600" y="2"/>
            <a:ext cx="7848600" cy="609599"/>
          </a:xfrm>
          <a:prstGeom prst="rect">
            <a:avLst/>
          </a:prstGeom>
        </p:spPr>
        <p:txBody>
          <a:bodyPr vert="horz" lIns="91440" tIns="45720" rIns="91440" bIns="45720" rtlCol="0" anchor="ctr">
            <a:normAutofit fontScale="62500" lnSpcReduction="20000"/>
          </a:bodyPr>
          <a:lstStyle/>
          <a:p>
            <a:pPr algn="ctr">
              <a:spcBef>
                <a:spcPct val="0"/>
              </a:spcBef>
              <a:defRPr/>
            </a:pPr>
            <a:r>
              <a:rPr lang="zh-CN" altLang="en-US" sz="3200" b="0" i="0" dirty="0">
                <a:solidFill>
                  <a:srgbClr val="333333"/>
                </a:solidFill>
                <a:effectLst/>
                <a:latin typeface="Arial" panose="020B0604020202020204" pitchFamily="34" charset="0"/>
              </a:rPr>
              <a:t>种植预测（州）</a:t>
            </a:r>
            <a:br>
              <a:rPr lang="en-US" altLang="zh-CN" sz="3200" b="0" i="0" dirty="0">
                <a:solidFill>
                  <a:srgbClr val="333333"/>
                </a:solidFill>
                <a:effectLst/>
                <a:latin typeface="Arial" panose="020B0604020202020204" pitchFamily="34" charset="0"/>
              </a:rPr>
            </a:br>
            <a:r>
              <a:rPr lang="en-US" sz="3200" dirty="0">
                <a:solidFill>
                  <a:prstClr val="black"/>
                </a:solidFill>
                <a:latin typeface="Calibri"/>
                <a:cs typeface="Times New Roman" pitchFamily="18" charset="0"/>
              </a:rPr>
              <a:t>Prospective Plantings</a:t>
            </a:r>
          </a:p>
        </p:txBody>
      </p:sp>
      <p:graphicFrame>
        <p:nvGraphicFramePr>
          <p:cNvPr id="12" name="Chart 11"/>
          <p:cNvGraphicFramePr/>
          <p:nvPr/>
        </p:nvGraphicFramePr>
        <p:xfrm>
          <a:off x="1524000" y="609600"/>
          <a:ext cx="91440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524001" y="5316380"/>
            <a:ext cx="779381" cy="246221"/>
          </a:xfrm>
          <a:prstGeom prst="rect">
            <a:avLst/>
          </a:prstGeom>
          <a:noFill/>
        </p:spPr>
        <p:txBody>
          <a:bodyPr wrap="none" rtlCol="0">
            <a:spAutoFit/>
          </a:bodyPr>
          <a:lstStyle/>
          <a:p>
            <a:r>
              <a:rPr lang="en-US" sz="1000" dirty="0">
                <a:solidFill>
                  <a:prstClr val="black"/>
                </a:solidFill>
                <a:latin typeface="Calibri"/>
              </a:rPr>
              <a:t>USDA Data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3226"/>
            <a:ext cx="5867400" cy="584775"/>
          </a:xfrm>
          <a:prstGeom prst="rect">
            <a:avLst/>
          </a:prstGeom>
          <a:noFill/>
        </p:spPr>
        <p:txBody>
          <a:bodyPr wrap="square" rtlCol="0">
            <a:spAutoFit/>
          </a:bodyPr>
          <a:lstStyle/>
          <a:p>
            <a:r>
              <a:rPr lang="en-US" sz="800" dirty="0">
                <a:solidFill>
                  <a:prstClr val="black"/>
                </a:solidFill>
                <a:latin typeface="Calibri"/>
              </a:rPr>
              <a:t>The information in this report is derived from sources believed to be reliable and accurate . Creando Mañana assumes no responsibility or liability for any errors or omissions in this content. This content is provided on an “as is” basis with no guarantees of completeness, accuracy, usefulness, implied result or timeliness and without any warranties of any kind whatsoever, expressed or implied. The materials, ideas, suggestions, and or other items enclosed within this document are the sole property of Creando Mañana.</a:t>
            </a:r>
          </a:p>
        </p:txBody>
      </p:sp>
      <p:pic>
        <p:nvPicPr>
          <p:cNvPr id="5" name="Picture 4" descr="transparent.png"/>
          <p:cNvPicPr>
            <a:picLocks noChangeAspect="1"/>
          </p:cNvPicPr>
          <p:nvPr/>
        </p:nvPicPr>
        <p:blipFill>
          <a:blip r:embed="rId2" cstate="print"/>
          <a:stretch>
            <a:fillRect/>
          </a:stretch>
        </p:blipFill>
        <p:spPr>
          <a:xfrm>
            <a:off x="7724184" y="5486400"/>
            <a:ext cx="2943816" cy="1371600"/>
          </a:xfrm>
          <a:prstGeom prst="rect">
            <a:avLst/>
          </a:prstGeom>
        </p:spPr>
      </p:pic>
      <p:sp>
        <p:nvSpPr>
          <p:cNvPr id="7" name="TextBox 6"/>
          <p:cNvSpPr txBox="1"/>
          <p:nvPr/>
        </p:nvSpPr>
        <p:spPr>
          <a:xfrm>
            <a:off x="8153401" y="6211670"/>
            <a:ext cx="2132315" cy="646331"/>
          </a:xfrm>
          <a:prstGeom prst="rect">
            <a:avLst/>
          </a:prstGeom>
          <a:noFill/>
        </p:spPr>
        <p:txBody>
          <a:bodyPr wrap="none" rtlCol="0">
            <a:spAutoFit/>
          </a:bodyPr>
          <a:lstStyle/>
          <a:p>
            <a:r>
              <a:rPr lang="en-US" sz="3600" dirty="0">
                <a:solidFill>
                  <a:prstClr val="black"/>
                </a:solidFill>
                <a:latin typeface="Palace Script MT" pitchFamily="66" charset="0"/>
              </a:rPr>
              <a:t>Creando Mañana</a:t>
            </a:r>
          </a:p>
        </p:txBody>
      </p:sp>
      <p:sp>
        <p:nvSpPr>
          <p:cNvPr id="8" name="Title 7"/>
          <p:cNvSpPr>
            <a:spLocks noGrp="1"/>
          </p:cNvSpPr>
          <p:nvPr>
            <p:ph type="ctrTitle"/>
          </p:nvPr>
        </p:nvSpPr>
        <p:spPr>
          <a:xfrm>
            <a:off x="2209800" y="2492376"/>
            <a:ext cx="7772400" cy="1470025"/>
          </a:xfrm>
        </p:spPr>
        <p:txBody>
          <a:bodyPr>
            <a:noAutofit/>
          </a:bodyPr>
          <a:lstStyle/>
          <a:p>
            <a:br>
              <a:rPr lang="en-US" sz="2000" dirty="0"/>
            </a:br>
            <a:br>
              <a:rPr lang="en-US" sz="2000" dirty="0"/>
            </a:br>
            <a:endParaRPr lang="en-US" sz="2000" dirty="0"/>
          </a:p>
        </p:txBody>
      </p:sp>
      <p:sp>
        <p:nvSpPr>
          <p:cNvPr id="12" name="Title 1"/>
          <p:cNvSpPr txBox="1">
            <a:spLocks/>
          </p:cNvSpPr>
          <p:nvPr/>
        </p:nvSpPr>
        <p:spPr>
          <a:xfrm>
            <a:off x="2133600" y="2"/>
            <a:ext cx="7848600" cy="609599"/>
          </a:xfrm>
          <a:prstGeom prst="rect">
            <a:avLst/>
          </a:prstGeom>
        </p:spPr>
        <p:txBody>
          <a:bodyPr vert="horz" lIns="91440" tIns="45720" rIns="91440" bIns="45720" rtlCol="0" anchor="ctr">
            <a:normAutofit fontScale="62500" lnSpcReduction="20000"/>
          </a:bodyPr>
          <a:lstStyle/>
          <a:p>
            <a:pPr algn="ctr">
              <a:spcBef>
                <a:spcPct val="0"/>
              </a:spcBef>
              <a:defRPr/>
            </a:pPr>
            <a:r>
              <a:rPr lang="zh-CN" altLang="en-US" sz="3200" dirty="0">
                <a:solidFill>
                  <a:srgbClr val="333333"/>
                </a:solidFill>
                <a:latin typeface="Arial" panose="020B0604020202020204" pitchFamily="34" charset="0"/>
              </a:rPr>
              <a:t>基于预测</a:t>
            </a:r>
            <a:r>
              <a:rPr lang="zh-CN" altLang="en-US" sz="3200" b="0" i="0" dirty="0">
                <a:solidFill>
                  <a:srgbClr val="333333"/>
                </a:solidFill>
                <a:effectLst/>
                <a:latin typeface="Arial" panose="020B0604020202020204" pitchFamily="34" charset="0"/>
              </a:rPr>
              <a:t>种植</a:t>
            </a:r>
            <a:r>
              <a:rPr lang="zh-CN" altLang="en-US" sz="3200" dirty="0">
                <a:solidFill>
                  <a:srgbClr val="333333"/>
                </a:solidFill>
                <a:latin typeface="Arial" panose="020B0604020202020204" pitchFamily="34" charset="0"/>
              </a:rPr>
              <a:t>面积的</a:t>
            </a:r>
            <a:r>
              <a:rPr lang="zh-CN" altLang="en-US" sz="3200" b="0" i="0" dirty="0">
                <a:solidFill>
                  <a:srgbClr val="333333"/>
                </a:solidFill>
                <a:effectLst/>
                <a:latin typeface="Arial" panose="020B0604020202020204" pitchFamily="34" charset="0"/>
              </a:rPr>
              <a:t>产量测算</a:t>
            </a:r>
            <a:br>
              <a:rPr lang="en-US" altLang="zh-CN" sz="3200" b="0" i="0" dirty="0">
                <a:solidFill>
                  <a:srgbClr val="333333"/>
                </a:solidFill>
                <a:effectLst/>
                <a:latin typeface="Arial" panose="020B0604020202020204" pitchFamily="34" charset="0"/>
              </a:rPr>
            </a:br>
            <a:r>
              <a:rPr lang="en-US" sz="3200" dirty="0">
                <a:solidFill>
                  <a:prstClr val="black"/>
                </a:solidFill>
                <a:latin typeface="Calibri"/>
                <a:cs typeface="Times New Roman" pitchFamily="18" charset="0"/>
              </a:rPr>
              <a:t>Production based on Prospective Plantings</a:t>
            </a:r>
          </a:p>
        </p:txBody>
      </p:sp>
      <p:sp>
        <p:nvSpPr>
          <p:cNvPr id="10" name="TextBox 9"/>
          <p:cNvSpPr txBox="1"/>
          <p:nvPr/>
        </p:nvSpPr>
        <p:spPr>
          <a:xfrm>
            <a:off x="1524001" y="5240180"/>
            <a:ext cx="779381" cy="246221"/>
          </a:xfrm>
          <a:prstGeom prst="rect">
            <a:avLst/>
          </a:prstGeom>
          <a:noFill/>
        </p:spPr>
        <p:txBody>
          <a:bodyPr wrap="none" rtlCol="0">
            <a:spAutoFit/>
          </a:bodyPr>
          <a:lstStyle/>
          <a:p>
            <a:r>
              <a:rPr lang="en-US" sz="1000" dirty="0">
                <a:solidFill>
                  <a:prstClr val="black"/>
                </a:solidFill>
                <a:latin typeface="Calibri"/>
              </a:rPr>
              <a:t>USDA Data</a:t>
            </a:r>
          </a:p>
        </p:txBody>
      </p:sp>
      <p:graphicFrame>
        <p:nvGraphicFramePr>
          <p:cNvPr id="13" name="Table 12"/>
          <p:cNvGraphicFramePr>
            <a:graphicFrameLocks noGrp="1"/>
          </p:cNvGraphicFramePr>
          <p:nvPr>
            <p:extLst>
              <p:ext uri="{D42A27DB-BD31-4B8C-83A1-F6EECF244321}">
                <p14:modId xmlns:p14="http://schemas.microsoft.com/office/powerpoint/2010/main" val="1550209812"/>
              </p:ext>
            </p:extLst>
          </p:nvPr>
        </p:nvGraphicFramePr>
        <p:xfrm>
          <a:off x="3352800" y="1066800"/>
          <a:ext cx="5486400" cy="4267200"/>
        </p:xfrm>
        <a:graphic>
          <a:graphicData uri="http://schemas.openxmlformats.org/drawingml/2006/table">
            <a:tbl>
              <a:tblPr/>
              <a:tblGrid>
                <a:gridCol w="775389">
                  <a:extLst>
                    <a:ext uri="{9D8B030D-6E8A-4147-A177-3AD203B41FA5}">
                      <a16:colId xmlns:a16="http://schemas.microsoft.com/office/drawing/2014/main" val="20000"/>
                    </a:ext>
                  </a:extLst>
                </a:gridCol>
                <a:gridCol w="1496291">
                  <a:extLst>
                    <a:ext uri="{9D8B030D-6E8A-4147-A177-3AD203B41FA5}">
                      <a16:colId xmlns:a16="http://schemas.microsoft.com/office/drawing/2014/main" val="20001"/>
                    </a:ext>
                  </a:extLst>
                </a:gridCol>
                <a:gridCol w="1433422">
                  <a:extLst>
                    <a:ext uri="{9D8B030D-6E8A-4147-A177-3AD203B41FA5}">
                      <a16:colId xmlns:a16="http://schemas.microsoft.com/office/drawing/2014/main" val="20002"/>
                    </a:ext>
                  </a:extLst>
                </a:gridCol>
                <a:gridCol w="1781298">
                  <a:extLst>
                    <a:ext uri="{9D8B030D-6E8A-4147-A177-3AD203B41FA5}">
                      <a16:colId xmlns:a16="http://schemas.microsoft.com/office/drawing/2014/main" val="20003"/>
                    </a:ext>
                  </a:extLst>
                </a:gridCol>
              </a:tblGrid>
              <a:tr h="443883">
                <a:tc gridSpan="3">
                  <a:txBody>
                    <a:bodyPr/>
                    <a:lstStyle/>
                    <a:p>
                      <a:pPr algn="l" fontAlgn="b"/>
                      <a:r>
                        <a:rPr lang="zh-CN" altLang="en-US" sz="1400" b="0" i="0" kern="1200" dirty="0">
                          <a:solidFill>
                            <a:schemeClr val="tx1"/>
                          </a:solidFill>
                          <a:effectLst/>
                          <a:latin typeface="+mn-lt"/>
                          <a:ea typeface="+mn-ea"/>
                          <a:cs typeface="+mn-cs"/>
                        </a:rPr>
                        <a:t>预计</a:t>
                      </a:r>
                      <a:r>
                        <a:rPr lang="en-US" altLang="zh-CN" sz="1400" b="0" i="0" kern="1200" dirty="0">
                          <a:solidFill>
                            <a:schemeClr val="tx1"/>
                          </a:solidFill>
                          <a:effectLst/>
                          <a:latin typeface="+mn-lt"/>
                          <a:ea typeface="+mn-ea"/>
                          <a:cs typeface="+mn-cs"/>
                        </a:rPr>
                        <a:t>2022</a:t>
                      </a:r>
                      <a:r>
                        <a:rPr lang="zh-CN" altLang="en-US" sz="1400" b="0" i="0" kern="1200" dirty="0">
                          <a:solidFill>
                            <a:schemeClr val="tx1"/>
                          </a:solidFill>
                          <a:effectLst/>
                          <a:latin typeface="+mn-lt"/>
                          <a:ea typeface="+mn-ea"/>
                          <a:cs typeface="+mn-cs"/>
                        </a:rPr>
                        <a:t>年产量 </a:t>
                      </a:r>
                      <a:r>
                        <a:rPr lang="en-US" sz="1400" b="1" i="0" u="none" strike="noStrike" dirty="0">
                          <a:solidFill>
                            <a:srgbClr val="000000"/>
                          </a:solidFill>
                          <a:latin typeface="Calibri"/>
                        </a:rPr>
                        <a:t>Anticipated 2022 Production</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369903">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405414">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zh-CN" altLang="en-US" sz="1200" b="1" i="0" u="none" strike="noStrike" dirty="0">
                          <a:solidFill>
                            <a:srgbClr val="000000"/>
                          </a:solidFill>
                          <a:latin typeface="Calibri"/>
                        </a:rPr>
                        <a:t>预估单产</a:t>
                      </a:r>
                      <a:br>
                        <a:rPr lang="en-US" altLang="zh-CN" sz="1200" b="1" i="0" u="none" strike="noStrike" dirty="0">
                          <a:solidFill>
                            <a:srgbClr val="000000"/>
                          </a:solidFill>
                          <a:latin typeface="Calibri"/>
                        </a:rPr>
                      </a:br>
                      <a:r>
                        <a:rPr lang="en-US" sz="1200" b="1" i="0" u="none" strike="noStrike" dirty="0">
                          <a:solidFill>
                            <a:srgbClr val="000000"/>
                          </a:solidFill>
                          <a:latin typeface="Calibri"/>
                        </a:rPr>
                        <a:t>Estimated Yield Bu/Ac</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latin typeface="Calibri"/>
                        </a:rPr>
                        <a:t>65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355107">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4699">
                <a:tc>
                  <a:txBody>
                    <a:bodyPr/>
                    <a:lstStyle/>
                    <a:p>
                      <a:pPr algn="l" fontAlgn="b"/>
                      <a:endParaRPr lang="en-US" sz="12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2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zh-CN" altLang="en-US" sz="1200" b="1" i="0" u="none" strike="noStrike" dirty="0">
                          <a:solidFill>
                            <a:srgbClr val="000000"/>
                          </a:solidFill>
                          <a:latin typeface="+mn-lt"/>
                        </a:rPr>
                        <a:t>产量范围</a:t>
                      </a:r>
                      <a:r>
                        <a:rPr lang="en-US" altLang="zh-CN" sz="1200" b="1" i="0" u="none" strike="noStrike" dirty="0">
                          <a:solidFill>
                            <a:srgbClr val="000000"/>
                          </a:solidFill>
                          <a:latin typeface="+mn-lt"/>
                        </a:rPr>
                        <a:t>MMT</a:t>
                      </a:r>
                      <a:br>
                        <a:rPr lang="en-US" altLang="zh-CN" sz="1200" b="1" i="0" u="none" strike="noStrike" dirty="0">
                          <a:solidFill>
                            <a:srgbClr val="000000"/>
                          </a:solidFill>
                          <a:latin typeface="+mn-lt"/>
                        </a:rPr>
                      </a:br>
                      <a:r>
                        <a:rPr lang="en-US" sz="1200" b="1" i="0" u="none" strike="noStrike" dirty="0">
                          <a:solidFill>
                            <a:srgbClr val="000000"/>
                          </a:solidFill>
                          <a:latin typeface="Calibri"/>
                        </a:rPr>
                        <a:t>Production Volume Range MMT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4"/>
                  </a:ext>
                </a:extLst>
              </a:tr>
              <a:tr h="384699">
                <a:tc rowSpan="5">
                  <a:txBody>
                    <a:bodyPr/>
                    <a:lstStyle/>
                    <a:p>
                      <a:pPr algn="ctr" fontAlgn="ctr"/>
                      <a:r>
                        <a:rPr lang="en-US" sz="1200" b="0" i="0" u="none" strike="noStrike">
                          <a:solidFill>
                            <a:srgbClr val="000000"/>
                          </a:solidFill>
                          <a:latin typeface="Calibri"/>
                        </a:rPr>
                        <a:t>MT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zh-CN" altLang="en-US" sz="1200" b="0" i="0" u="none" strike="noStrike" dirty="0">
                          <a:solidFill>
                            <a:srgbClr val="000000"/>
                          </a:solidFill>
                          <a:latin typeface="+mn-lt"/>
                        </a:rPr>
                        <a:t>堪萨斯州</a:t>
                      </a:r>
                      <a:r>
                        <a:rPr lang="en-US" sz="1200" b="0" i="0" u="none" strike="noStrike" dirty="0">
                          <a:solidFill>
                            <a:srgbClr val="000000"/>
                          </a:solidFill>
                          <a:latin typeface="Calibri"/>
                        </a:rPr>
                        <a:t>Kansas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a:solidFill>
                            <a:srgbClr val="000000"/>
                          </a:solidFill>
                          <a:latin typeface="Calibri"/>
                        </a:rPr>
                        <a:t>5.12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5"/>
                  </a:ext>
                </a:extLst>
              </a:tr>
              <a:tr h="384699">
                <a:tc vMerge="1">
                  <a:txBody>
                    <a:bodyPr/>
                    <a:lstStyle/>
                    <a:p>
                      <a:endParaRPr lang="en-US"/>
                    </a:p>
                  </a:txBody>
                  <a:tcPr/>
                </a:tc>
                <a:tc>
                  <a:txBody>
                    <a:bodyPr/>
                    <a:lstStyle/>
                    <a:p>
                      <a:pPr algn="l" fontAlgn="b"/>
                      <a:r>
                        <a:rPr lang="zh-CN" altLang="en-US" sz="1200" b="0" i="0" u="none" strike="noStrike" dirty="0">
                          <a:solidFill>
                            <a:srgbClr val="000000"/>
                          </a:solidFill>
                          <a:latin typeface="+mn-lt"/>
                        </a:rPr>
                        <a:t>德克萨斯州 </a:t>
                      </a:r>
                      <a:r>
                        <a:rPr lang="en-US" sz="1200" b="0" i="0" u="none" strike="noStrike" dirty="0">
                          <a:solidFill>
                            <a:srgbClr val="000000"/>
                          </a:solidFill>
                          <a:latin typeface="Calibri"/>
                        </a:rPr>
                        <a:t>Texas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a:solidFill>
                            <a:srgbClr val="000000"/>
                          </a:solidFill>
                          <a:latin typeface="Calibri"/>
                        </a:rPr>
                        <a:t>2.81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6"/>
                  </a:ext>
                </a:extLst>
              </a:tr>
              <a:tr h="384699">
                <a:tc vMerge="1">
                  <a:txBody>
                    <a:bodyPr/>
                    <a:lstStyle/>
                    <a:p>
                      <a:endParaRPr lang="en-US"/>
                    </a:p>
                  </a:txBody>
                  <a:tcPr/>
                </a:tc>
                <a:tc>
                  <a:txBody>
                    <a:bodyPr/>
                    <a:lstStyle/>
                    <a:p>
                      <a:pPr algn="l" fontAlgn="b"/>
                      <a:r>
                        <a:rPr lang="zh-CN" altLang="en-US" sz="1200" b="0" i="0" u="none" strike="noStrike" dirty="0">
                          <a:solidFill>
                            <a:srgbClr val="000000"/>
                          </a:solidFill>
                          <a:latin typeface="Calibri"/>
                        </a:rPr>
                        <a:t>科罗拉多州 </a:t>
                      </a:r>
                      <a:r>
                        <a:rPr lang="en-US" sz="1200" b="0" i="0" u="none" strike="noStrike" dirty="0">
                          <a:solidFill>
                            <a:srgbClr val="000000"/>
                          </a:solidFill>
                          <a:latin typeface="Calibri"/>
                        </a:rPr>
                        <a:t>Colorado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a:solidFill>
                            <a:srgbClr val="000000"/>
                          </a:solidFill>
                          <a:latin typeface="Calibri"/>
                        </a:rPr>
                        <a:t>0.77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7"/>
                  </a:ext>
                </a:extLst>
              </a:tr>
              <a:tr h="384699">
                <a:tc vMerge="1">
                  <a:txBody>
                    <a:bodyPr/>
                    <a:lstStyle/>
                    <a:p>
                      <a:endParaRPr lang="en-US"/>
                    </a:p>
                  </a:txBody>
                  <a:tcPr/>
                </a:tc>
                <a:tc>
                  <a:txBody>
                    <a:bodyPr/>
                    <a:lstStyle/>
                    <a:p>
                      <a:pPr algn="l" fontAlgn="b"/>
                      <a:r>
                        <a:rPr lang="zh-CN" altLang="en-US" sz="1200" b="0" i="0" u="none" strike="noStrike" dirty="0">
                          <a:solidFill>
                            <a:srgbClr val="000000"/>
                          </a:solidFill>
                          <a:latin typeface="Calibri"/>
                        </a:rPr>
                        <a:t>奥克拉荷马州 </a:t>
                      </a:r>
                      <a:r>
                        <a:rPr lang="en-US" sz="1200" b="0" i="0" u="none" strike="noStrike" dirty="0">
                          <a:solidFill>
                            <a:srgbClr val="000000"/>
                          </a:solidFill>
                          <a:latin typeface="Calibri"/>
                        </a:rPr>
                        <a:t>Oklahoma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a:solidFill>
                            <a:srgbClr val="000000"/>
                          </a:solidFill>
                          <a:latin typeface="Calibri"/>
                        </a:rPr>
                        <a:t>0.69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8"/>
                  </a:ext>
                </a:extLst>
              </a:tr>
              <a:tr h="384699">
                <a:tc vMerge="1">
                  <a:txBody>
                    <a:bodyPr/>
                    <a:lstStyle/>
                    <a:p>
                      <a:endParaRPr lang="en-US"/>
                    </a:p>
                  </a:txBody>
                  <a:tcPr/>
                </a:tc>
                <a:tc>
                  <a:txBody>
                    <a:bodyPr/>
                    <a:lstStyle/>
                    <a:p>
                      <a:pPr algn="l" fontAlgn="b"/>
                      <a:r>
                        <a:rPr lang="zh-CN" altLang="en-US" sz="1200" b="0" i="0" u="none" strike="noStrike" dirty="0">
                          <a:solidFill>
                            <a:srgbClr val="000000"/>
                          </a:solidFill>
                          <a:latin typeface="Calibri"/>
                        </a:rPr>
                        <a:t>南达科塔州</a:t>
                      </a:r>
                      <a:br>
                        <a:rPr lang="en-US" altLang="zh-CN" sz="1200" b="0" i="0" u="none" strike="noStrike" dirty="0">
                          <a:solidFill>
                            <a:srgbClr val="000000"/>
                          </a:solidFill>
                          <a:latin typeface="Calibri"/>
                        </a:rPr>
                      </a:br>
                      <a:r>
                        <a:rPr lang="en-US" sz="1200" b="0" i="0" u="none" strike="noStrike" dirty="0">
                          <a:solidFill>
                            <a:srgbClr val="000000"/>
                          </a:solidFill>
                          <a:latin typeface="Calibri"/>
                        </a:rPr>
                        <a:t>South Dakota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a:solidFill>
                            <a:srgbClr val="000000"/>
                          </a:solidFill>
                          <a:latin typeface="Calibri"/>
                        </a:rPr>
                        <a:t>0.40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9"/>
                  </a:ext>
                </a:extLst>
              </a:tr>
              <a:tr h="384699">
                <a:tc>
                  <a:txBody>
                    <a:bodyPr/>
                    <a:lstStyle/>
                    <a:p>
                      <a:pPr algn="l" fontAlgn="b"/>
                      <a:endParaRPr lang="en-US" sz="11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zh-CN" altLang="en-US" sz="1200" b="0" i="0" u="none" strike="noStrike" dirty="0">
                          <a:solidFill>
                            <a:srgbClr val="000000"/>
                          </a:solidFill>
                          <a:latin typeface="Calibri"/>
                        </a:rPr>
                        <a:t>内布拉斯加州</a:t>
                      </a:r>
                      <a:br>
                        <a:rPr lang="en-US" altLang="zh-CN" sz="1200" b="0" i="0" u="none" strike="noStrike" dirty="0">
                          <a:solidFill>
                            <a:srgbClr val="000000"/>
                          </a:solidFill>
                          <a:latin typeface="Calibri"/>
                        </a:rPr>
                      </a:br>
                      <a:r>
                        <a:rPr lang="en-US" sz="1200" b="0" i="0" u="none" strike="noStrike" dirty="0">
                          <a:solidFill>
                            <a:srgbClr val="000000"/>
                          </a:solidFill>
                          <a:latin typeface="Calibri"/>
                        </a:rPr>
                        <a:t>Nebraska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dirty="0">
                          <a:solidFill>
                            <a:srgbClr val="000000"/>
                          </a:solidFill>
                          <a:latin typeface="Calibri"/>
                        </a:rPr>
                        <a:t>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3226"/>
            <a:ext cx="5867400" cy="584775"/>
          </a:xfrm>
          <a:prstGeom prst="rect">
            <a:avLst/>
          </a:prstGeom>
          <a:noFill/>
        </p:spPr>
        <p:txBody>
          <a:bodyPr wrap="square" rtlCol="0">
            <a:spAutoFit/>
          </a:bodyPr>
          <a:lstStyle/>
          <a:p>
            <a:r>
              <a:rPr lang="en-US" sz="800" dirty="0">
                <a:solidFill>
                  <a:prstClr val="black"/>
                </a:solidFill>
                <a:latin typeface="Calibri"/>
              </a:rPr>
              <a:t>The information in this report is derived from sources believed to be reliable and accurate . Creando Mañana assumes no responsibility or liability for any errors or omissions in this content. This content is provided on an “as is” basis with no guarantees of completeness, accuracy, usefulness, implied result or timeliness and without any warranties of any kind whatsoever, expressed or implied. The materials, ideas, suggestions, and or other items enclosed within this document are the sole property of Creando Mañana.</a:t>
            </a:r>
          </a:p>
        </p:txBody>
      </p:sp>
      <p:sp>
        <p:nvSpPr>
          <p:cNvPr id="7" name="TextBox 6"/>
          <p:cNvSpPr txBox="1"/>
          <p:nvPr/>
        </p:nvSpPr>
        <p:spPr>
          <a:xfrm>
            <a:off x="8153401" y="6211670"/>
            <a:ext cx="2132315" cy="646331"/>
          </a:xfrm>
          <a:prstGeom prst="rect">
            <a:avLst/>
          </a:prstGeom>
          <a:noFill/>
        </p:spPr>
        <p:txBody>
          <a:bodyPr wrap="none" rtlCol="0">
            <a:spAutoFit/>
          </a:bodyPr>
          <a:lstStyle/>
          <a:p>
            <a:r>
              <a:rPr lang="en-US" sz="3600" dirty="0">
                <a:solidFill>
                  <a:prstClr val="black"/>
                </a:solidFill>
                <a:latin typeface="Palace Script MT" pitchFamily="66" charset="0"/>
              </a:rPr>
              <a:t>Creando Mañana</a:t>
            </a:r>
          </a:p>
        </p:txBody>
      </p:sp>
      <p:sp>
        <p:nvSpPr>
          <p:cNvPr id="8" name="Title 7"/>
          <p:cNvSpPr>
            <a:spLocks noGrp="1"/>
          </p:cNvSpPr>
          <p:nvPr>
            <p:ph type="ctrTitle"/>
          </p:nvPr>
        </p:nvSpPr>
        <p:spPr>
          <a:xfrm>
            <a:off x="2209800" y="2492376"/>
            <a:ext cx="7772400" cy="1470025"/>
          </a:xfrm>
        </p:spPr>
        <p:txBody>
          <a:bodyPr>
            <a:noAutofit/>
          </a:bodyPr>
          <a:lstStyle/>
          <a:p>
            <a:br>
              <a:rPr lang="en-US" sz="2000" dirty="0"/>
            </a:br>
            <a:br>
              <a:rPr lang="en-US" sz="2000" dirty="0"/>
            </a:br>
            <a:endParaRPr lang="en-US" sz="2000" dirty="0"/>
          </a:p>
        </p:txBody>
      </p:sp>
      <p:sp>
        <p:nvSpPr>
          <p:cNvPr id="9" name="Title 1"/>
          <p:cNvSpPr txBox="1">
            <a:spLocks/>
          </p:cNvSpPr>
          <p:nvPr/>
        </p:nvSpPr>
        <p:spPr>
          <a:xfrm>
            <a:off x="2133600" y="2"/>
            <a:ext cx="7848600" cy="609599"/>
          </a:xfrm>
          <a:prstGeom prst="rect">
            <a:avLst/>
          </a:prstGeom>
        </p:spPr>
        <p:txBody>
          <a:bodyPr vert="horz" lIns="91440" tIns="45720" rIns="91440" bIns="45720" rtlCol="0" anchor="ctr">
            <a:normAutofit fontScale="62500" lnSpcReduction="20000"/>
          </a:bodyPr>
          <a:lstStyle/>
          <a:p>
            <a:pPr algn="ctr">
              <a:spcBef>
                <a:spcPct val="0"/>
              </a:spcBef>
              <a:defRPr/>
            </a:pPr>
            <a:r>
              <a:rPr lang="zh-CN" altLang="en-US" sz="3200" b="0" i="0" dirty="0">
                <a:solidFill>
                  <a:srgbClr val="333333"/>
                </a:solidFill>
                <a:effectLst/>
                <a:latin typeface="Arial" panose="020B0604020202020204" pitchFamily="34" charset="0"/>
              </a:rPr>
              <a:t>到</a:t>
            </a:r>
            <a:r>
              <a:rPr lang="en-US" altLang="zh-CN" sz="3200" b="0" i="0" dirty="0">
                <a:solidFill>
                  <a:srgbClr val="333333"/>
                </a:solidFill>
                <a:effectLst/>
                <a:latin typeface="Arial" panose="020B0604020202020204" pitchFamily="34" charset="0"/>
              </a:rPr>
              <a:t>2022</a:t>
            </a:r>
            <a:r>
              <a:rPr lang="zh-CN" altLang="en-US" sz="3200" b="0" i="0" dirty="0">
                <a:solidFill>
                  <a:srgbClr val="333333"/>
                </a:solidFill>
                <a:effectLst/>
                <a:latin typeface="Arial" panose="020B0604020202020204" pitchFamily="34" charset="0"/>
              </a:rPr>
              <a:t>年</a:t>
            </a:r>
            <a:r>
              <a:rPr lang="en-US" altLang="zh-CN" sz="3200" b="0" i="0" dirty="0">
                <a:solidFill>
                  <a:srgbClr val="333333"/>
                </a:solidFill>
                <a:effectLst/>
                <a:latin typeface="Arial" panose="020B0604020202020204" pitchFamily="34" charset="0"/>
              </a:rPr>
              <a:t>6</a:t>
            </a:r>
            <a:r>
              <a:rPr lang="zh-CN" altLang="en-US" sz="3200" b="0" i="0" dirty="0">
                <a:solidFill>
                  <a:srgbClr val="333333"/>
                </a:solidFill>
                <a:effectLst/>
                <a:latin typeface="Arial" panose="020B0604020202020204" pitchFamily="34" charset="0"/>
              </a:rPr>
              <a:t>月的干旱展望</a:t>
            </a:r>
            <a:br>
              <a:rPr lang="en-US" altLang="zh-CN" sz="3200" b="0" i="0" dirty="0">
                <a:solidFill>
                  <a:srgbClr val="333333"/>
                </a:solidFill>
                <a:effectLst/>
                <a:latin typeface="Arial" panose="020B0604020202020204" pitchFamily="34" charset="0"/>
              </a:rPr>
            </a:br>
            <a:r>
              <a:rPr lang="en-US" sz="3200" dirty="0">
                <a:solidFill>
                  <a:prstClr val="black"/>
                </a:solidFill>
                <a:latin typeface="Calibri"/>
                <a:cs typeface="Times New Roman" pitchFamily="18" charset="0"/>
              </a:rPr>
              <a:t>Drought Outlook through June, 2022</a:t>
            </a:r>
          </a:p>
        </p:txBody>
      </p:sp>
      <p:pic>
        <p:nvPicPr>
          <p:cNvPr id="1027" name="Picture 3"/>
          <p:cNvPicPr>
            <a:picLocks noChangeAspect="1" noChangeArrowheads="1"/>
          </p:cNvPicPr>
          <p:nvPr/>
        </p:nvPicPr>
        <p:blipFill>
          <a:blip r:embed="rId2" cstate="print"/>
          <a:srcRect l="20001" t="12222" r="19665" b="5486"/>
          <a:stretch>
            <a:fillRect/>
          </a:stretch>
        </p:blipFill>
        <p:spPr bwMode="auto">
          <a:xfrm>
            <a:off x="2373920" y="533400"/>
            <a:ext cx="7151081" cy="5486400"/>
          </a:xfrm>
          <a:prstGeom prst="rect">
            <a:avLst/>
          </a:prstGeom>
          <a:noFill/>
          <a:ln w="9525">
            <a:noFill/>
            <a:miter lim="800000"/>
            <a:headEnd/>
            <a:tailEnd/>
          </a:ln>
        </p:spPr>
      </p:pic>
      <p:pic>
        <p:nvPicPr>
          <p:cNvPr id="5" name="Picture 4" descr="transparent.png"/>
          <p:cNvPicPr>
            <a:picLocks noChangeAspect="1"/>
          </p:cNvPicPr>
          <p:nvPr/>
        </p:nvPicPr>
        <p:blipFill>
          <a:blip r:embed="rId3" cstate="print"/>
          <a:stretch>
            <a:fillRect/>
          </a:stretch>
        </p:blipFill>
        <p:spPr>
          <a:xfrm>
            <a:off x="7724184" y="5486400"/>
            <a:ext cx="2943816" cy="1371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3226"/>
            <a:ext cx="5867400" cy="584775"/>
          </a:xfrm>
          <a:prstGeom prst="rect">
            <a:avLst/>
          </a:prstGeom>
          <a:noFill/>
        </p:spPr>
        <p:txBody>
          <a:bodyPr wrap="square" rtlCol="0">
            <a:spAutoFit/>
          </a:bodyPr>
          <a:lstStyle/>
          <a:p>
            <a:r>
              <a:rPr lang="en-US" sz="800" dirty="0">
                <a:solidFill>
                  <a:prstClr val="black"/>
                </a:solidFill>
                <a:latin typeface="Calibri"/>
              </a:rPr>
              <a:t>The information in this report is derived from sources believed to be reliable and accurate . Creando Mañana assumes no responsibility or liability for any errors or omissions in this content. This content is provided on an “as is” basis with no guarantees of completeness, accuracy, usefulness, implied result or timeliness and without any warranties of any kind whatsoever, expressed or implied. The materials, ideas, suggestions, and or other items enclosed within this document are the sole property of Creando Mañana.</a:t>
            </a:r>
          </a:p>
        </p:txBody>
      </p:sp>
      <p:sp>
        <p:nvSpPr>
          <p:cNvPr id="7" name="TextBox 6"/>
          <p:cNvSpPr txBox="1"/>
          <p:nvPr/>
        </p:nvSpPr>
        <p:spPr>
          <a:xfrm>
            <a:off x="8153401" y="6211670"/>
            <a:ext cx="2132315" cy="646331"/>
          </a:xfrm>
          <a:prstGeom prst="rect">
            <a:avLst/>
          </a:prstGeom>
          <a:noFill/>
        </p:spPr>
        <p:txBody>
          <a:bodyPr wrap="none" rtlCol="0">
            <a:spAutoFit/>
          </a:bodyPr>
          <a:lstStyle/>
          <a:p>
            <a:r>
              <a:rPr lang="en-US" sz="3600" dirty="0">
                <a:solidFill>
                  <a:prstClr val="black"/>
                </a:solidFill>
                <a:latin typeface="Palace Script MT" pitchFamily="66" charset="0"/>
              </a:rPr>
              <a:t>Creando Mañana</a:t>
            </a:r>
          </a:p>
        </p:txBody>
      </p:sp>
      <p:sp>
        <p:nvSpPr>
          <p:cNvPr id="8" name="Title 7"/>
          <p:cNvSpPr>
            <a:spLocks noGrp="1"/>
          </p:cNvSpPr>
          <p:nvPr>
            <p:ph type="ctrTitle"/>
          </p:nvPr>
        </p:nvSpPr>
        <p:spPr>
          <a:xfrm>
            <a:off x="2209800" y="2492376"/>
            <a:ext cx="7772400" cy="1470025"/>
          </a:xfrm>
        </p:spPr>
        <p:txBody>
          <a:bodyPr>
            <a:noAutofit/>
          </a:bodyPr>
          <a:lstStyle/>
          <a:p>
            <a:br>
              <a:rPr lang="en-US" sz="2000" dirty="0"/>
            </a:br>
            <a:br>
              <a:rPr lang="en-US" sz="2000" dirty="0"/>
            </a:br>
            <a:endParaRPr lang="en-US" sz="2000" dirty="0"/>
          </a:p>
        </p:txBody>
      </p:sp>
      <p:sp>
        <p:nvSpPr>
          <p:cNvPr id="9" name="Title 1"/>
          <p:cNvSpPr txBox="1">
            <a:spLocks/>
          </p:cNvSpPr>
          <p:nvPr/>
        </p:nvSpPr>
        <p:spPr>
          <a:xfrm>
            <a:off x="2133600" y="2"/>
            <a:ext cx="7848600" cy="609599"/>
          </a:xfrm>
          <a:prstGeom prst="rect">
            <a:avLst/>
          </a:prstGeom>
        </p:spPr>
        <p:txBody>
          <a:bodyPr vert="horz" lIns="91440" tIns="45720" rIns="91440" bIns="45720" rtlCol="0" anchor="ctr">
            <a:normAutofit fontScale="62500" lnSpcReduction="20000"/>
          </a:bodyPr>
          <a:lstStyle/>
          <a:p>
            <a:pPr algn="ctr">
              <a:spcBef>
                <a:spcPct val="0"/>
              </a:spcBef>
              <a:defRPr/>
            </a:pPr>
            <a:r>
              <a:rPr lang="zh-CN" altLang="en-US" sz="3200" b="0" i="0" dirty="0">
                <a:solidFill>
                  <a:srgbClr val="333333"/>
                </a:solidFill>
                <a:effectLst/>
                <a:latin typeface="Arial" panose="020B0604020202020204" pitchFamily="34" charset="0"/>
              </a:rPr>
              <a:t>到</a:t>
            </a:r>
            <a:r>
              <a:rPr lang="en-US" altLang="zh-CN" sz="3200" b="0" i="0" dirty="0">
                <a:solidFill>
                  <a:srgbClr val="333333"/>
                </a:solidFill>
                <a:effectLst/>
                <a:latin typeface="Arial" panose="020B0604020202020204" pitchFamily="34" charset="0"/>
              </a:rPr>
              <a:t>2022</a:t>
            </a:r>
            <a:r>
              <a:rPr lang="zh-CN" altLang="en-US" sz="3200" b="0" i="0" dirty="0">
                <a:solidFill>
                  <a:srgbClr val="333333"/>
                </a:solidFill>
                <a:effectLst/>
                <a:latin typeface="Arial" panose="020B0604020202020204" pitchFamily="34" charset="0"/>
              </a:rPr>
              <a:t>年</a:t>
            </a:r>
            <a:r>
              <a:rPr lang="en-US" altLang="zh-CN" sz="3200" b="0" i="0" dirty="0">
                <a:solidFill>
                  <a:srgbClr val="333333"/>
                </a:solidFill>
                <a:effectLst/>
                <a:latin typeface="Arial" panose="020B0604020202020204" pitchFamily="34" charset="0"/>
              </a:rPr>
              <a:t>6</a:t>
            </a:r>
            <a:r>
              <a:rPr lang="zh-CN" altLang="en-US" sz="3200" b="0" i="0" dirty="0">
                <a:solidFill>
                  <a:srgbClr val="333333"/>
                </a:solidFill>
                <a:effectLst/>
                <a:latin typeface="Arial" panose="020B0604020202020204" pitchFamily="34" charset="0"/>
              </a:rPr>
              <a:t>月的降水展望</a:t>
            </a:r>
            <a:br>
              <a:rPr lang="en-US" altLang="zh-CN" sz="3200" b="0" i="0" dirty="0">
                <a:solidFill>
                  <a:srgbClr val="333333"/>
                </a:solidFill>
                <a:effectLst/>
                <a:latin typeface="Arial" panose="020B0604020202020204" pitchFamily="34" charset="0"/>
              </a:rPr>
            </a:br>
            <a:r>
              <a:rPr lang="en-US" sz="3200" dirty="0">
                <a:solidFill>
                  <a:prstClr val="black"/>
                </a:solidFill>
                <a:latin typeface="Calibri"/>
                <a:cs typeface="Times New Roman" pitchFamily="18" charset="0"/>
              </a:rPr>
              <a:t>Moisture Outlook through June, 2022</a:t>
            </a:r>
          </a:p>
        </p:txBody>
      </p:sp>
      <p:pic>
        <p:nvPicPr>
          <p:cNvPr id="2050" name="Picture 2"/>
          <p:cNvPicPr>
            <a:picLocks noChangeAspect="1" noChangeArrowheads="1"/>
          </p:cNvPicPr>
          <p:nvPr/>
        </p:nvPicPr>
        <p:blipFill>
          <a:blip r:embed="rId2" cstate="print"/>
          <a:srcRect l="20000" t="11111" r="21250" b="5291"/>
          <a:stretch>
            <a:fillRect/>
          </a:stretch>
        </p:blipFill>
        <p:spPr bwMode="auto">
          <a:xfrm>
            <a:off x="2518074" y="533400"/>
            <a:ext cx="6854527" cy="5486400"/>
          </a:xfrm>
          <a:prstGeom prst="rect">
            <a:avLst/>
          </a:prstGeom>
          <a:noFill/>
          <a:ln w="9525">
            <a:noFill/>
            <a:miter lim="800000"/>
            <a:headEnd/>
            <a:tailEnd/>
          </a:ln>
        </p:spPr>
      </p:pic>
      <p:pic>
        <p:nvPicPr>
          <p:cNvPr id="5" name="Picture 4" descr="transparent.png"/>
          <p:cNvPicPr>
            <a:picLocks noChangeAspect="1"/>
          </p:cNvPicPr>
          <p:nvPr/>
        </p:nvPicPr>
        <p:blipFill>
          <a:blip r:embed="rId3" cstate="print"/>
          <a:stretch>
            <a:fillRect/>
          </a:stretch>
        </p:blipFill>
        <p:spPr>
          <a:xfrm>
            <a:off x="7724184" y="5486400"/>
            <a:ext cx="2943816" cy="1371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3226"/>
            <a:ext cx="5867400" cy="584775"/>
          </a:xfrm>
          <a:prstGeom prst="rect">
            <a:avLst/>
          </a:prstGeom>
          <a:noFill/>
        </p:spPr>
        <p:txBody>
          <a:bodyPr wrap="square" rtlCol="0">
            <a:spAutoFit/>
          </a:bodyPr>
          <a:lstStyle/>
          <a:p>
            <a:r>
              <a:rPr lang="en-US" sz="800" dirty="0">
                <a:solidFill>
                  <a:prstClr val="black"/>
                </a:solidFill>
                <a:latin typeface="Calibri"/>
              </a:rPr>
              <a:t>The information in this report is derived from sources believed to be reliable and accurate . Creando Mañana assumes no responsibility or liability for any errors or omissions in this content. This content is provided on an “as is” basis with no guarantees of completeness, accuracy, usefulness, implied result or timeliness and without any warranties of any kind whatsoever, expressed or implied. The materials, ideas, suggestions, and or other items enclosed within this document are the sole property of Creando Mañana.</a:t>
            </a:r>
          </a:p>
        </p:txBody>
      </p:sp>
      <p:sp>
        <p:nvSpPr>
          <p:cNvPr id="7" name="TextBox 6"/>
          <p:cNvSpPr txBox="1"/>
          <p:nvPr/>
        </p:nvSpPr>
        <p:spPr>
          <a:xfrm>
            <a:off x="8153401" y="6211670"/>
            <a:ext cx="2132315" cy="646331"/>
          </a:xfrm>
          <a:prstGeom prst="rect">
            <a:avLst/>
          </a:prstGeom>
          <a:noFill/>
        </p:spPr>
        <p:txBody>
          <a:bodyPr wrap="none" rtlCol="0">
            <a:spAutoFit/>
          </a:bodyPr>
          <a:lstStyle/>
          <a:p>
            <a:r>
              <a:rPr lang="en-US" sz="3600" dirty="0">
                <a:solidFill>
                  <a:prstClr val="black"/>
                </a:solidFill>
                <a:latin typeface="Palace Script MT" pitchFamily="66" charset="0"/>
              </a:rPr>
              <a:t>Creando Mañana</a:t>
            </a:r>
          </a:p>
        </p:txBody>
      </p:sp>
      <p:sp>
        <p:nvSpPr>
          <p:cNvPr id="8" name="Title 7"/>
          <p:cNvSpPr>
            <a:spLocks noGrp="1"/>
          </p:cNvSpPr>
          <p:nvPr>
            <p:ph type="ctrTitle"/>
          </p:nvPr>
        </p:nvSpPr>
        <p:spPr>
          <a:xfrm>
            <a:off x="2209800" y="2492376"/>
            <a:ext cx="7772400" cy="1470025"/>
          </a:xfrm>
        </p:spPr>
        <p:txBody>
          <a:bodyPr>
            <a:noAutofit/>
          </a:bodyPr>
          <a:lstStyle/>
          <a:p>
            <a:br>
              <a:rPr lang="en-US" sz="2000" dirty="0"/>
            </a:br>
            <a:br>
              <a:rPr lang="en-US" sz="2000" dirty="0"/>
            </a:br>
            <a:endParaRPr lang="en-US" sz="2000" dirty="0"/>
          </a:p>
        </p:txBody>
      </p:sp>
      <p:sp>
        <p:nvSpPr>
          <p:cNvPr id="9" name="Title 1"/>
          <p:cNvSpPr txBox="1">
            <a:spLocks/>
          </p:cNvSpPr>
          <p:nvPr/>
        </p:nvSpPr>
        <p:spPr>
          <a:xfrm>
            <a:off x="2133600" y="2"/>
            <a:ext cx="7848600" cy="609599"/>
          </a:xfrm>
          <a:prstGeom prst="rect">
            <a:avLst/>
          </a:prstGeom>
        </p:spPr>
        <p:txBody>
          <a:bodyPr vert="horz" lIns="91440" tIns="45720" rIns="91440" bIns="45720" rtlCol="0" anchor="ctr">
            <a:normAutofit fontScale="62500" lnSpcReduction="20000"/>
          </a:bodyPr>
          <a:lstStyle/>
          <a:p>
            <a:pPr algn="ctr">
              <a:spcBef>
                <a:spcPct val="0"/>
              </a:spcBef>
              <a:defRPr/>
            </a:pPr>
            <a:r>
              <a:rPr lang="zh-CN" altLang="en-US" sz="3200" b="0" i="0" dirty="0">
                <a:solidFill>
                  <a:srgbClr val="333333"/>
                </a:solidFill>
                <a:effectLst/>
                <a:latin typeface="Arial" panose="020B0604020202020204" pitchFamily="34" charset="0"/>
              </a:rPr>
              <a:t>到</a:t>
            </a:r>
            <a:r>
              <a:rPr lang="en-US" altLang="zh-CN" sz="3200" b="0" i="0" dirty="0">
                <a:solidFill>
                  <a:srgbClr val="333333"/>
                </a:solidFill>
                <a:effectLst/>
                <a:latin typeface="Arial" panose="020B0604020202020204" pitchFamily="34" charset="0"/>
              </a:rPr>
              <a:t>2022</a:t>
            </a:r>
            <a:r>
              <a:rPr lang="zh-CN" altLang="en-US" sz="3200" b="0" i="0" dirty="0">
                <a:solidFill>
                  <a:srgbClr val="333333"/>
                </a:solidFill>
                <a:effectLst/>
                <a:latin typeface="Arial" panose="020B0604020202020204" pitchFamily="34" charset="0"/>
              </a:rPr>
              <a:t>年</a:t>
            </a:r>
            <a:r>
              <a:rPr lang="en-US" altLang="zh-CN" sz="3200" b="0" i="0" dirty="0">
                <a:solidFill>
                  <a:srgbClr val="333333"/>
                </a:solidFill>
                <a:effectLst/>
                <a:latin typeface="Arial" panose="020B0604020202020204" pitchFamily="34" charset="0"/>
              </a:rPr>
              <a:t>6</a:t>
            </a:r>
            <a:r>
              <a:rPr lang="zh-CN" altLang="en-US" sz="3200" b="0" i="0" dirty="0">
                <a:solidFill>
                  <a:srgbClr val="333333"/>
                </a:solidFill>
                <a:effectLst/>
                <a:latin typeface="Arial" panose="020B0604020202020204" pitchFamily="34" charset="0"/>
              </a:rPr>
              <a:t>月的气温展望</a:t>
            </a:r>
            <a:br>
              <a:rPr lang="en-US" altLang="zh-CN" sz="3200" b="0" i="0" dirty="0">
                <a:solidFill>
                  <a:srgbClr val="333333"/>
                </a:solidFill>
                <a:effectLst/>
                <a:latin typeface="Arial" panose="020B0604020202020204" pitchFamily="34" charset="0"/>
              </a:rPr>
            </a:br>
            <a:r>
              <a:rPr lang="en-US" sz="3200" dirty="0">
                <a:solidFill>
                  <a:prstClr val="black"/>
                </a:solidFill>
                <a:latin typeface="Calibri"/>
                <a:cs typeface="Times New Roman" pitchFamily="18" charset="0"/>
              </a:rPr>
              <a:t>Temperature Outlook through June, 2022</a:t>
            </a:r>
          </a:p>
        </p:txBody>
      </p:sp>
      <p:pic>
        <p:nvPicPr>
          <p:cNvPr id="3074" name="Picture 2"/>
          <p:cNvPicPr>
            <a:picLocks noChangeAspect="1" noChangeArrowheads="1"/>
          </p:cNvPicPr>
          <p:nvPr/>
        </p:nvPicPr>
        <p:blipFill>
          <a:blip r:embed="rId2" cstate="print"/>
          <a:srcRect l="21250" t="11111" r="20625" b="5556"/>
          <a:stretch>
            <a:fillRect/>
          </a:stretch>
        </p:blipFill>
        <p:spPr bwMode="auto">
          <a:xfrm>
            <a:off x="2569464" y="533400"/>
            <a:ext cx="6803136" cy="5486400"/>
          </a:xfrm>
          <a:prstGeom prst="rect">
            <a:avLst/>
          </a:prstGeom>
          <a:noFill/>
          <a:ln w="9525">
            <a:noFill/>
            <a:miter lim="800000"/>
            <a:headEnd/>
            <a:tailEnd/>
          </a:ln>
        </p:spPr>
      </p:pic>
      <p:pic>
        <p:nvPicPr>
          <p:cNvPr id="5" name="Picture 4" descr="transparent.png"/>
          <p:cNvPicPr>
            <a:picLocks noChangeAspect="1"/>
          </p:cNvPicPr>
          <p:nvPr/>
        </p:nvPicPr>
        <p:blipFill>
          <a:blip r:embed="rId3" cstate="print"/>
          <a:stretch>
            <a:fillRect/>
          </a:stretch>
        </p:blipFill>
        <p:spPr>
          <a:xfrm>
            <a:off x="7724184" y="5486400"/>
            <a:ext cx="2943816" cy="1371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38BC-1144-13AF-539D-569F4E873401}"/>
              </a:ext>
            </a:extLst>
          </p:cNvPr>
          <p:cNvSpPr>
            <a:spLocks noGrp="1"/>
          </p:cNvSpPr>
          <p:nvPr>
            <p:ph type="title"/>
          </p:nvPr>
        </p:nvSpPr>
        <p:spPr/>
        <p:txBody>
          <a:bodyPr/>
          <a:lstStyle/>
          <a:p>
            <a:r>
              <a:rPr lang="en-US" dirty="0">
                <a:cs typeface="Arial"/>
              </a:rPr>
              <a:t>Ross Janssen</a:t>
            </a:r>
            <a:endParaRPr lang="en-US" dirty="0"/>
          </a:p>
        </p:txBody>
      </p:sp>
      <p:sp>
        <p:nvSpPr>
          <p:cNvPr id="3" name="Content Placeholder 2">
            <a:extLst>
              <a:ext uri="{FF2B5EF4-FFF2-40B4-BE49-F238E27FC236}">
                <a16:creationId xmlns:a16="http://schemas.microsoft.com/office/drawing/2014/main" id="{F1732925-E29F-1BD3-F5C5-AC1872601324}"/>
              </a:ext>
            </a:extLst>
          </p:cNvPr>
          <p:cNvSpPr>
            <a:spLocks noGrp="1"/>
          </p:cNvSpPr>
          <p:nvPr>
            <p:ph idx="1"/>
          </p:nvPr>
        </p:nvSpPr>
        <p:spPr>
          <a:xfrm>
            <a:off x="838200" y="1894205"/>
            <a:ext cx="5051503" cy="4335145"/>
          </a:xfrm>
        </p:spPr>
        <p:txBody>
          <a:bodyPr vert="horz" lIns="91440" tIns="45720" rIns="91440" bIns="45720" rtlCol="0" anchor="t">
            <a:normAutofit/>
          </a:bodyPr>
          <a:lstStyle/>
          <a:p>
            <a:pPr marL="0" indent="0">
              <a:buNone/>
            </a:pPr>
            <a:r>
              <a:rPr lang="en" sz="1800" dirty="0">
                <a:solidFill>
                  <a:schemeClr val="tx1"/>
                </a:solidFill>
                <a:latin typeface="Arial"/>
                <a:ea typeface="+mn-lt"/>
                <a:cs typeface="+mn-lt"/>
              </a:rPr>
              <a:t>As a Kansas native, weather has always been a real passion for Ross for many different reasons.</a:t>
            </a:r>
            <a:r>
              <a:rPr lang="en-US" sz="1800" dirty="0">
                <a:solidFill>
                  <a:schemeClr val="tx1"/>
                </a:solidFill>
                <a:latin typeface="Arial"/>
                <a:ea typeface="+mn-lt"/>
                <a:cs typeface="+mn-lt"/>
              </a:rPr>
              <a:t> </a:t>
            </a:r>
            <a:r>
              <a:rPr lang="en" sz="1800" dirty="0">
                <a:solidFill>
                  <a:schemeClr val="tx1"/>
                </a:solidFill>
                <a:latin typeface="Arial"/>
                <a:ea typeface="+mn-lt"/>
                <a:cs typeface="+mn-lt"/>
              </a:rPr>
              <a:t>Growing up on a family farm and ranch just outside of Geneseo, it was easy to see how weather affected almost every aspect of agriculture and how important it was for us to know what kind of weather was on the horizon. Ross attended college at the University of Kansas and received a Bachelor of Science degree in Atmospheric Science. He earned the National Weather Association Seal of Approval in 2004, and received the Certified Broadcast Meteorologist designation in 2006 from the American Meteorological Society.</a:t>
            </a:r>
            <a:r>
              <a:rPr lang="en-US" sz="1800" dirty="0">
                <a:solidFill>
                  <a:schemeClr val="tx1"/>
                </a:solidFill>
                <a:latin typeface="Arial"/>
                <a:ea typeface="+mn-lt"/>
                <a:cs typeface="+mn-lt"/>
              </a:rPr>
              <a:t> </a:t>
            </a:r>
            <a:endParaRPr lang="en-US" sz="1800">
              <a:solidFill>
                <a:schemeClr val="tx1"/>
              </a:solidFill>
              <a:latin typeface="Arial"/>
              <a:cs typeface="Arial" panose="020B0604020202020204"/>
            </a:endParaRPr>
          </a:p>
        </p:txBody>
      </p:sp>
      <p:pic>
        <p:nvPicPr>
          <p:cNvPr id="4" name="Picture 4">
            <a:extLst>
              <a:ext uri="{FF2B5EF4-FFF2-40B4-BE49-F238E27FC236}">
                <a16:creationId xmlns:a16="http://schemas.microsoft.com/office/drawing/2014/main" id="{A10F0E06-7F36-911A-9310-A0F6F38EAD83}"/>
              </a:ext>
            </a:extLst>
          </p:cNvPr>
          <p:cNvPicPr>
            <a:picLocks noChangeAspect="1"/>
          </p:cNvPicPr>
          <p:nvPr/>
        </p:nvPicPr>
        <p:blipFill>
          <a:blip r:embed="rId2"/>
          <a:stretch>
            <a:fillRect/>
          </a:stretch>
        </p:blipFill>
        <p:spPr>
          <a:xfrm>
            <a:off x="7731510" y="1960753"/>
            <a:ext cx="2592660" cy="3884344"/>
          </a:xfrm>
          <a:prstGeom prst="rect">
            <a:avLst/>
          </a:prstGeom>
        </p:spPr>
      </p:pic>
    </p:spTree>
    <p:extLst>
      <p:ext uri="{BB962C8B-B14F-4D97-AF65-F5344CB8AC3E}">
        <p14:creationId xmlns:p14="http://schemas.microsoft.com/office/powerpoint/2010/main" val="3592606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Video 15">
            <a:extLst>
              <a:ext uri="{FF2B5EF4-FFF2-40B4-BE49-F238E27FC236}">
                <a16:creationId xmlns:a16="http://schemas.microsoft.com/office/drawing/2014/main" id="{E230F76D-EE60-821E-6E15-8179E660571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A45CCED4-55F3-2D45-8D15-529C37F9B2AA}"/>
              </a:ext>
            </a:extLst>
          </p:cNvPr>
          <p:cNvSpPr>
            <a:spLocks noGrp="1"/>
          </p:cNvSpPr>
          <p:nvPr>
            <p:ph type="ctrTitle"/>
          </p:nvPr>
        </p:nvSpPr>
        <p:spPr>
          <a:xfrm>
            <a:off x="1154068" y="1518345"/>
            <a:ext cx="10268712" cy="1550896"/>
          </a:xfrm>
        </p:spPr>
        <p:txBody>
          <a:bodyPr anchor="b">
            <a:normAutofit/>
          </a:bodyPr>
          <a:lstStyle/>
          <a:p>
            <a:r>
              <a:rPr lang="en-US" sz="3600" dirty="0">
                <a:solidFill>
                  <a:schemeClr val="bg1"/>
                </a:solidFill>
                <a:highlight>
                  <a:srgbClr val="800000"/>
                </a:highlight>
                <a:latin typeface="+mn-lt"/>
                <a:ea typeface="+mn-ea"/>
                <a:cs typeface="+mn-cs"/>
              </a:rPr>
              <a:t>2022</a:t>
            </a:r>
            <a:r>
              <a:rPr lang="zh-CN" altLang="en-US" sz="3600" dirty="0">
                <a:solidFill>
                  <a:schemeClr val="bg1"/>
                </a:solidFill>
                <a:highlight>
                  <a:srgbClr val="800000"/>
                </a:highlight>
                <a:latin typeface="+mn-lt"/>
                <a:ea typeface="+mn-ea"/>
                <a:cs typeface="+mn-cs"/>
              </a:rPr>
              <a:t>春</a:t>
            </a:r>
            <a:r>
              <a:rPr lang="en-US" altLang="zh-CN" sz="3600" dirty="0">
                <a:solidFill>
                  <a:schemeClr val="bg1"/>
                </a:solidFill>
                <a:highlight>
                  <a:srgbClr val="800000"/>
                </a:highlight>
                <a:latin typeface="+mn-lt"/>
                <a:ea typeface="+mn-ea"/>
                <a:cs typeface="+mn-cs"/>
              </a:rPr>
              <a:t>/</a:t>
            </a:r>
            <a:r>
              <a:rPr lang="zh-CN" altLang="en-US" sz="3600" dirty="0">
                <a:solidFill>
                  <a:schemeClr val="bg1"/>
                </a:solidFill>
                <a:highlight>
                  <a:srgbClr val="800000"/>
                </a:highlight>
                <a:latin typeface="+mn-lt"/>
                <a:ea typeface="+mn-ea"/>
                <a:cs typeface="+mn-cs"/>
              </a:rPr>
              <a:t>夏天气预报</a:t>
            </a:r>
            <a:br>
              <a:rPr lang="en-US" altLang="zh-CN" sz="3600" dirty="0">
                <a:solidFill>
                  <a:schemeClr val="bg1"/>
                </a:solidFill>
                <a:highlight>
                  <a:srgbClr val="800000"/>
                </a:highlight>
                <a:latin typeface="+mn-lt"/>
                <a:ea typeface="+mn-ea"/>
                <a:cs typeface="+mn-cs"/>
              </a:rPr>
            </a:br>
            <a:r>
              <a:rPr lang="en-US" sz="3600" dirty="0">
                <a:solidFill>
                  <a:schemeClr val="bg1"/>
                </a:solidFill>
                <a:highlight>
                  <a:srgbClr val="800000"/>
                </a:highlight>
                <a:latin typeface="+mn-lt"/>
                <a:ea typeface="+mn-ea"/>
                <a:cs typeface="+mn-cs"/>
              </a:rPr>
              <a:t>Spring/Summer Forecast 2022</a:t>
            </a:r>
          </a:p>
        </p:txBody>
      </p:sp>
      <p:sp>
        <p:nvSpPr>
          <p:cNvPr id="3" name="Subtitle 2">
            <a:extLst>
              <a:ext uri="{FF2B5EF4-FFF2-40B4-BE49-F238E27FC236}">
                <a16:creationId xmlns:a16="http://schemas.microsoft.com/office/drawing/2014/main" id="{63419E0D-369D-EA4E-80E5-F68678B4A0A8}"/>
              </a:ext>
            </a:extLst>
          </p:cNvPr>
          <p:cNvSpPr>
            <a:spLocks noGrp="1"/>
          </p:cNvSpPr>
          <p:nvPr>
            <p:ph type="subTitle" idx="1"/>
          </p:nvPr>
        </p:nvSpPr>
        <p:spPr>
          <a:xfrm>
            <a:off x="1477432" y="3388467"/>
            <a:ext cx="10268712" cy="1199109"/>
          </a:xfrm>
        </p:spPr>
        <p:txBody>
          <a:bodyPr anchor="t">
            <a:normAutofit/>
          </a:bodyPr>
          <a:lstStyle/>
          <a:p>
            <a:r>
              <a:rPr lang="en-US" sz="2400" dirty="0"/>
              <a:t>KWCH Chief Meteorologist Ross Janssen</a:t>
            </a:r>
          </a:p>
          <a:p>
            <a:r>
              <a:rPr lang="en-US" sz="2400" dirty="0"/>
              <a:t>Wichita, KS</a:t>
            </a:r>
          </a:p>
          <a:p>
            <a:endParaRPr lang="en-US" dirty="0"/>
          </a:p>
        </p:txBody>
      </p:sp>
      <p:sp>
        <p:nvSpPr>
          <p:cNvPr id="7" name="Subtitle 2">
            <a:extLst>
              <a:ext uri="{FF2B5EF4-FFF2-40B4-BE49-F238E27FC236}">
                <a16:creationId xmlns:a16="http://schemas.microsoft.com/office/drawing/2014/main" id="{FD5B9E97-070F-694C-9271-DECDFA5202DA}"/>
              </a:ext>
            </a:extLst>
          </p:cNvPr>
          <p:cNvSpPr txBox="1">
            <a:spLocks/>
          </p:cNvSpPr>
          <p:nvPr/>
        </p:nvSpPr>
        <p:spPr>
          <a:xfrm>
            <a:off x="5459767" y="4722129"/>
            <a:ext cx="3605477" cy="901027"/>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bg1"/>
                </a:solidFill>
                <a:latin typeface="+mn-lt"/>
                <a:ea typeface="+mn-ea"/>
                <a:cs typeface="+mn-cs"/>
              </a:defRPr>
            </a:lvl1pPr>
            <a:lvl2pPr marL="457200" indent="0" algn="ctr" defTabSz="914400" rtl="0" eaLnBrk="1" latinLnBrk="0" hangingPunct="1">
              <a:lnSpc>
                <a:spcPct val="101000"/>
              </a:lnSpc>
              <a:spcBef>
                <a:spcPts val="400"/>
              </a:spcBef>
              <a:spcAft>
                <a:spcPts val="400"/>
              </a:spcAft>
              <a:buClrTx/>
              <a:buFont typeface="Wingdings" panose="05000000000000000000" pitchFamily="2" charset="2"/>
              <a:buNone/>
              <a:defRPr sz="2000" kern="1200" spc="50" baseline="0">
                <a:solidFill>
                  <a:schemeClr val="tx1"/>
                </a:solidFill>
                <a:latin typeface="+mn-lt"/>
                <a:ea typeface="+mn-ea"/>
                <a:cs typeface="+mn-cs"/>
              </a:defRPr>
            </a:lvl2pPr>
            <a:lvl3pPr marL="914400" indent="0" algn="ctr"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1371600" indent="0" algn="ctr" defTabSz="914400" rtl="0" eaLnBrk="1" latinLnBrk="0" hangingPunct="1">
              <a:lnSpc>
                <a:spcPct val="101000"/>
              </a:lnSpc>
              <a:spcBef>
                <a:spcPts val="400"/>
              </a:spcBef>
              <a:spcAft>
                <a:spcPts val="400"/>
              </a:spcAft>
              <a:buClrTx/>
              <a:buFont typeface="Wingdings" panose="05000000000000000000" pitchFamily="2" charset="2"/>
              <a:buNone/>
              <a:defRPr sz="1600" kern="1200" spc="50" baseline="0">
                <a:solidFill>
                  <a:schemeClr val="tx1"/>
                </a:solidFill>
                <a:latin typeface="+mn-lt"/>
                <a:ea typeface="+mn-ea"/>
                <a:cs typeface="+mn-cs"/>
              </a:defRPr>
            </a:lvl4pPr>
            <a:lvl5pPr marL="1828800" indent="0" algn="ctr"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1000"/>
              </a:lnSpc>
              <a:spcBef>
                <a:spcPts val="700"/>
              </a:spcBef>
              <a:spcAft>
                <a:spcPts val="700"/>
              </a:spcAft>
              <a:buClrTx/>
              <a:buSzTx/>
              <a:buFont typeface="Arial" panose="020B0604020202020204" pitchFamily="34" charset="0"/>
              <a:buNone/>
              <a:tabLst/>
              <a:defRPr/>
            </a:pPr>
            <a:r>
              <a:rPr lang="en-US" sz="5100" b="1" dirty="0">
                <a:solidFill>
                  <a:schemeClr val="accent4"/>
                </a:solidFill>
              </a:rPr>
              <a:t>Twitter: @</a:t>
            </a:r>
            <a:r>
              <a:rPr lang="en-US" sz="5100" b="1" dirty="0" err="1">
                <a:solidFill>
                  <a:schemeClr val="accent4"/>
                </a:solidFill>
              </a:rPr>
              <a:t>KWCHRoss</a:t>
            </a:r>
            <a:endParaRPr lang="en-US" sz="5100" b="1" dirty="0">
              <a:solidFill>
                <a:schemeClr val="accent4"/>
              </a:solidFill>
            </a:endParaRPr>
          </a:p>
          <a:p>
            <a:pPr marL="0" marR="0" lvl="0" indent="0" algn="l" defTabSz="914400" rtl="0" eaLnBrk="1" fontAlgn="auto" latinLnBrk="0" hangingPunct="1">
              <a:lnSpc>
                <a:spcPct val="101000"/>
              </a:lnSpc>
              <a:spcBef>
                <a:spcPts val="700"/>
              </a:spcBef>
              <a:spcAft>
                <a:spcPts val="700"/>
              </a:spcAft>
              <a:buClrTx/>
              <a:buSzTx/>
              <a:buFont typeface="Arial" panose="020B0604020202020204" pitchFamily="34" charset="0"/>
              <a:buNone/>
              <a:tabLst/>
              <a:defRPr/>
            </a:pPr>
            <a:r>
              <a:rPr lang="en-US" sz="5100" b="1" dirty="0">
                <a:solidFill>
                  <a:schemeClr val="accent4"/>
                </a:solidFill>
              </a:rPr>
              <a:t>Email: </a:t>
            </a:r>
            <a:r>
              <a:rPr lang="en-US" sz="5100" b="1" dirty="0" err="1">
                <a:solidFill>
                  <a:schemeClr val="accent4"/>
                </a:solidFill>
              </a:rPr>
              <a:t>rjanssen@kwch.com</a:t>
            </a:r>
            <a:endParaRPr lang="en-US" sz="5100" b="1" dirty="0">
              <a:solidFill>
                <a:schemeClr val="accent4"/>
              </a:solidFill>
            </a:endParaRPr>
          </a:p>
          <a:p>
            <a:pPr marL="0" marR="0" lvl="0" indent="0" algn="ctr" defTabSz="914400" rtl="0" eaLnBrk="1" fontAlgn="auto" latinLnBrk="0" hangingPunct="1">
              <a:lnSpc>
                <a:spcPct val="101000"/>
              </a:lnSpc>
              <a:spcBef>
                <a:spcPts val="700"/>
              </a:spcBef>
              <a:spcAft>
                <a:spcPts val="700"/>
              </a:spcAft>
              <a:buClrTx/>
              <a:buSzTx/>
              <a:buFont typeface="Arial" panose="020B0604020202020204" pitchFamily="34" charset="0"/>
              <a:buNone/>
              <a:tabLst/>
              <a:defRPr/>
            </a:pPr>
            <a:endParaRPr kumimoji="0" lang="en-US" sz="3600" b="0" i="0" u="none" strike="noStrike" kern="1200" cap="none" spc="5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6593027"/>
      </p:ext>
    </p:extLst>
  </p:cSld>
  <p:clrMapOvr>
    <a:masterClrMapping/>
  </p:clrMapOvr>
  <mc:AlternateContent xmlns:mc="http://schemas.openxmlformats.org/markup-compatibility/2006" xmlns:p14="http://schemas.microsoft.com/office/powerpoint/2010/main">
    <mc:Choice Requires="p14">
      <p:transition spd="slow" p14:dur="2000" advTm="38851"/>
    </mc:Choice>
    <mc:Fallback xmlns="">
      <p:transition spd="slow" advTm="38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extLst>
    <p:ext uri="{E180D4A7-C9FB-4DFB-919C-405C955672EB}">
      <p14:showEvtLst xmlns:p14="http://schemas.microsoft.com/office/powerpoint/2010/main">
        <p14:playEvt time="10" objId="16"/>
        <p14:playEvt time="10384" objId="16"/>
        <p14:playEvt time="20520" objId="16"/>
        <p14:playEvt time="30667" objId="16"/>
        <p14:stopEvt time="38851" objId="16"/>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44C8-1E0A-DA40-B8F6-4570C52A414F}"/>
              </a:ext>
            </a:extLst>
          </p:cNvPr>
          <p:cNvSpPr>
            <a:spLocks noGrp="1"/>
          </p:cNvSpPr>
          <p:nvPr>
            <p:ph type="title"/>
          </p:nvPr>
        </p:nvSpPr>
        <p:spPr>
          <a:xfrm>
            <a:off x="960120" y="95873"/>
            <a:ext cx="10268712" cy="1700784"/>
          </a:xfrm>
        </p:spPr>
        <p:txBody>
          <a:bodyPr>
            <a:noAutofit/>
          </a:bodyPr>
          <a:lstStyle/>
          <a:p>
            <a:r>
              <a:rPr lang="zh-CN" altLang="en-US" sz="3600" dirty="0"/>
              <a:t>旱情</a:t>
            </a:r>
            <a:br>
              <a:rPr lang="en-US" altLang="zh-CN" sz="3600" dirty="0"/>
            </a:br>
            <a:r>
              <a:rPr lang="en-US" sz="3600" dirty="0"/>
              <a:t>State of drought</a:t>
            </a:r>
          </a:p>
        </p:txBody>
      </p:sp>
      <p:pic>
        <p:nvPicPr>
          <p:cNvPr id="1026" name="Picture 2">
            <a:extLst>
              <a:ext uri="{FF2B5EF4-FFF2-40B4-BE49-F238E27FC236}">
                <a16:creationId xmlns:a16="http://schemas.microsoft.com/office/drawing/2014/main" id="{07153F7E-1D1C-DC4D-897C-1679FD622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2587"/>
            <a:ext cx="5205413" cy="52054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1F547C-4B1B-B745-ADF0-896F0D1C08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80435" y="1652587"/>
            <a:ext cx="5205413" cy="520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32609"/>
      </p:ext>
    </p:extLst>
  </p:cSld>
  <p:clrMapOvr>
    <a:masterClrMapping/>
  </p:clrMapOvr>
  <mc:AlternateContent xmlns:mc="http://schemas.openxmlformats.org/markup-compatibility/2006" xmlns:p14="http://schemas.microsoft.com/office/powerpoint/2010/main">
    <mc:Choice Requires="p14">
      <p:transition spd="slow" p14:dur="2000" advTm="39093"/>
    </mc:Choice>
    <mc:Fallback xmlns="">
      <p:transition spd="slow" advTm="390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4367-2504-3F40-9609-FAB04C17DC49}"/>
              </a:ext>
            </a:extLst>
          </p:cNvPr>
          <p:cNvSpPr>
            <a:spLocks noGrp="1"/>
          </p:cNvSpPr>
          <p:nvPr>
            <p:ph type="title"/>
          </p:nvPr>
        </p:nvSpPr>
        <p:spPr>
          <a:xfrm>
            <a:off x="204186" y="0"/>
            <a:ext cx="10064526" cy="1700784"/>
          </a:xfrm>
        </p:spPr>
        <p:txBody>
          <a:bodyPr>
            <a:noAutofit/>
          </a:bodyPr>
          <a:lstStyle/>
          <a:p>
            <a:r>
              <a:rPr lang="zh-CN" altLang="en-US" sz="3600" dirty="0"/>
              <a:t>拉尼娜最新情况</a:t>
            </a:r>
            <a:br>
              <a:rPr lang="en-US" altLang="zh-CN" sz="3600" dirty="0"/>
            </a:br>
            <a:r>
              <a:rPr lang="en-US" sz="3600" dirty="0"/>
              <a:t>La </a:t>
            </a:r>
            <a:r>
              <a:rPr lang="en-US" sz="3600" dirty="0" err="1"/>
              <a:t>nina</a:t>
            </a:r>
            <a:r>
              <a:rPr lang="en-US" sz="3600" dirty="0"/>
              <a:t> update</a:t>
            </a:r>
          </a:p>
        </p:txBody>
      </p:sp>
      <p:sp>
        <p:nvSpPr>
          <p:cNvPr id="3" name="Content Placeholder 2">
            <a:extLst>
              <a:ext uri="{FF2B5EF4-FFF2-40B4-BE49-F238E27FC236}">
                <a16:creationId xmlns:a16="http://schemas.microsoft.com/office/drawing/2014/main" id="{1E64DFE9-30A3-7F47-867B-5445AAC2C9C1}"/>
              </a:ext>
            </a:extLst>
          </p:cNvPr>
          <p:cNvSpPr>
            <a:spLocks noGrp="1"/>
          </p:cNvSpPr>
          <p:nvPr>
            <p:ph idx="1"/>
          </p:nvPr>
        </p:nvSpPr>
        <p:spPr/>
        <p:txBody>
          <a:bodyPr/>
          <a:lstStyle/>
          <a:p>
            <a:endParaRPr lang="en-US" dirty="0"/>
          </a:p>
        </p:txBody>
      </p:sp>
      <p:pic>
        <p:nvPicPr>
          <p:cNvPr id="3074" name="Picture 2">
            <a:extLst>
              <a:ext uri="{FF2B5EF4-FFF2-40B4-BE49-F238E27FC236}">
                <a16:creationId xmlns:a16="http://schemas.microsoft.com/office/drawing/2014/main" id="{B70D1563-42DC-F24B-86A1-B98C01257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7784"/>
            <a:ext cx="6527800" cy="53602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B625FF-45BD-D047-9CF3-08ADD476CC20}"/>
              </a:ext>
            </a:extLst>
          </p:cNvPr>
          <p:cNvSpPr/>
          <p:nvPr/>
        </p:nvSpPr>
        <p:spPr>
          <a:xfrm>
            <a:off x="3670126" y="3883068"/>
            <a:ext cx="2016690" cy="53905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cxnSp>
        <p:nvCxnSpPr>
          <p:cNvPr id="6" name="Straight Arrow Connector 5">
            <a:extLst>
              <a:ext uri="{FF2B5EF4-FFF2-40B4-BE49-F238E27FC236}">
                <a16:creationId xmlns:a16="http://schemas.microsoft.com/office/drawing/2014/main" id="{DE871635-97E7-C24E-B4DD-F2F330396633}"/>
              </a:ext>
            </a:extLst>
          </p:cNvPr>
          <p:cNvCxnSpPr/>
          <p:nvPr/>
        </p:nvCxnSpPr>
        <p:spPr>
          <a:xfrm flipH="1" flipV="1">
            <a:off x="4911073" y="4362518"/>
            <a:ext cx="2392471" cy="1995396"/>
          </a:xfrm>
          <a:prstGeom prst="straightConnector1">
            <a:avLst/>
          </a:prstGeom>
          <a:ln w="142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9A64A6B-DEB0-E44D-8056-111CBA286670}"/>
              </a:ext>
            </a:extLst>
          </p:cNvPr>
          <p:cNvSpPr txBox="1"/>
          <p:nvPr/>
        </p:nvSpPr>
        <p:spPr>
          <a:xfrm>
            <a:off x="6646936" y="4362518"/>
            <a:ext cx="22717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Medium"/>
                <a:ea typeface="+mn-ea"/>
                <a:cs typeface="+mn-cs"/>
              </a:rPr>
              <a:t>About 1°C colder than average </a:t>
            </a:r>
          </a:p>
        </p:txBody>
      </p:sp>
    </p:spTree>
    <p:extLst>
      <p:ext uri="{BB962C8B-B14F-4D97-AF65-F5344CB8AC3E}">
        <p14:creationId xmlns:p14="http://schemas.microsoft.com/office/powerpoint/2010/main" val="600532417"/>
      </p:ext>
    </p:extLst>
  </p:cSld>
  <p:clrMapOvr>
    <a:masterClrMapping/>
  </p:clrMapOvr>
  <mc:AlternateContent xmlns:mc="http://schemas.openxmlformats.org/markup-compatibility/2006" xmlns:p14="http://schemas.microsoft.com/office/powerpoint/2010/main">
    <mc:Choice Requires="p14">
      <p:transition spd="slow" p14:dur="2000" advTm="43634"/>
    </mc:Choice>
    <mc:Fallback xmlns="">
      <p:transition spd="slow" advTm="4363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9289" y="1122363"/>
            <a:ext cx="8444089" cy="2387600"/>
          </a:xfrm>
        </p:spPr>
        <p:txBody>
          <a:bodyPr>
            <a:normAutofit fontScale="90000"/>
          </a:bodyPr>
          <a:lstStyle/>
          <a:p>
            <a:r>
              <a:rPr lang="en-US" dirty="0"/>
              <a:t>2021/2022 </a:t>
            </a:r>
            <a:br>
              <a:rPr lang="en-US" dirty="0"/>
            </a:br>
            <a:r>
              <a:rPr lang="zh-CN" altLang="en-US" dirty="0"/>
              <a:t>高粱品质报告</a:t>
            </a:r>
            <a:br>
              <a:rPr lang="en-US" altLang="zh-CN" dirty="0"/>
            </a:br>
            <a:r>
              <a:rPr lang="en-US" dirty="0"/>
              <a:t>Sorghum Quality Report</a:t>
            </a:r>
          </a:p>
        </p:txBody>
      </p:sp>
      <p:sp>
        <p:nvSpPr>
          <p:cNvPr id="5" name="Subtitle 4">
            <a:extLst>
              <a:ext uri="{FF2B5EF4-FFF2-40B4-BE49-F238E27FC236}">
                <a16:creationId xmlns:a16="http://schemas.microsoft.com/office/drawing/2014/main" id="{21AA90CC-4730-4152-B295-5FC7CA34B8C9}"/>
              </a:ext>
            </a:extLst>
          </p:cNvPr>
          <p:cNvSpPr>
            <a:spLocks noGrp="1"/>
          </p:cNvSpPr>
          <p:nvPr>
            <p:ph type="subTitle" idx="1"/>
          </p:nvPr>
        </p:nvSpPr>
        <p:spPr/>
        <p:txBody>
          <a:bodyPr>
            <a:normAutofit/>
          </a:bodyPr>
          <a:lstStyle/>
          <a:p>
            <a:endParaRPr lang="en-US" dirty="0"/>
          </a:p>
          <a:p>
            <a:endParaRPr lang="en-US" dirty="0"/>
          </a:p>
        </p:txBody>
      </p:sp>
      <p:sp>
        <p:nvSpPr>
          <p:cNvPr id="3" name="TextBox 2">
            <a:extLst>
              <a:ext uri="{FF2B5EF4-FFF2-40B4-BE49-F238E27FC236}">
                <a16:creationId xmlns:a16="http://schemas.microsoft.com/office/drawing/2014/main" id="{ECC1E2DA-47A9-45C3-9267-316D252FB6D3}"/>
              </a:ext>
            </a:extLst>
          </p:cNvPr>
          <p:cNvSpPr txBox="1"/>
          <p:nvPr/>
        </p:nvSpPr>
        <p:spPr>
          <a:xfrm>
            <a:off x="4445876" y="3741683"/>
            <a:ext cx="6180083" cy="1477328"/>
          </a:xfrm>
          <a:prstGeom prst="rect">
            <a:avLst/>
          </a:prstGeom>
          <a:noFill/>
        </p:spPr>
        <p:txBody>
          <a:bodyPr wrap="square" rtlCol="0">
            <a:spAutoFit/>
          </a:bodyPr>
          <a:lstStyle/>
          <a:p>
            <a:pPr algn="ctr"/>
            <a:r>
              <a:rPr lang="en-US" sz="3000" b="1" dirty="0">
                <a:solidFill>
                  <a:schemeClr val="accent4">
                    <a:lumMod val="75000"/>
                  </a:schemeClr>
                </a:solidFill>
              </a:rPr>
              <a:t>Paige Stevenson</a:t>
            </a:r>
          </a:p>
          <a:p>
            <a:pPr algn="ctr"/>
            <a:r>
              <a:rPr lang="en-US" sz="3000" b="1" dirty="0">
                <a:solidFill>
                  <a:schemeClr val="accent4">
                    <a:lumMod val="75000"/>
                  </a:schemeClr>
                </a:solidFill>
              </a:rPr>
              <a:t>Manager of Global Trade</a:t>
            </a:r>
          </a:p>
          <a:p>
            <a:pPr algn="ctr"/>
            <a:r>
              <a:rPr lang="en-US" sz="3000" b="1" dirty="0">
                <a:solidFill>
                  <a:schemeClr val="accent4">
                    <a:lumMod val="75000"/>
                  </a:schemeClr>
                </a:solidFill>
              </a:rPr>
              <a:t>U.S. Grains Council</a:t>
            </a:r>
          </a:p>
        </p:txBody>
      </p:sp>
    </p:spTree>
    <p:custDataLst>
      <p:tags r:id="rId1"/>
    </p:custDataLst>
    <p:extLst>
      <p:ext uri="{BB962C8B-B14F-4D97-AF65-F5344CB8AC3E}">
        <p14:creationId xmlns:p14="http://schemas.microsoft.com/office/powerpoint/2010/main" val="1295370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3CD3-1A06-714D-954E-AC28425E8161}"/>
              </a:ext>
            </a:extLst>
          </p:cNvPr>
          <p:cNvSpPr>
            <a:spLocks noGrp="1"/>
          </p:cNvSpPr>
          <p:nvPr>
            <p:ph type="title"/>
          </p:nvPr>
        </p:nvSpPr>
        <p:spPr>
          <a:xfrm>
            <a:off x="55786" y="32183"/>
            <a:ext cx="10268712" cy="1700784"/>
          </a:xfrm>
        </p:spPr>
        <p:txBody>
          <a:bodyPr>
            <a:noAutofit/>
          </a:bodyPr>
          <a:lstStyle/>
          <a:p>
            <a:r>
              <a:rPr lang="zh-CN" altLang="en-US" sz="3600" dirty="0"/>
              <a:t>拉尼娜 </a:t>
            </a:r>
            <a:r>
              <a:rPr lang="en-US" altLang="zh-CN" sz="3600" dirty="0"/>
              <a:t>– </a:t>
            </a:r>
            <a:r>
              <a:rPr lang="zh-CN" altLang="en-US" sz="3600" dirty="0"/>
              <a:t>夏季模式</a:t>
            </a:r>
            <a:br>
              <a:rPr lang="en-US" altLang="zh-CN" sz="3600" dirty="0"/>
            </a:br>
            <a:r>
              <a:rPr lang="en-US" sz="3600" dirty="0"/>
              <a:t>La </a:t>
            </a:r>
            <a:r>
              <a:rPr lang="en-US" sz="3600" dirty="0" err="1"/>
              <a:t>nina</a:t>
            </a:r>
            <a:r>
              <a:rPr lang="en-US" sz="3600" dirty="0"/>
              <a:t> – summer pattern</a:t>
            </a:r>
          </a:p>
        </p:txBody>
      </p:sp>
      <p:sp>
        <p:nvSpPr>
          <p:cNvPr id="3" name="Content Placeholder 2">
            <a:extLst>
              <a:ext uri="{FF2B5EF4-FFF2-40B4-BE49-F238E27FC236}">
                <a16:creationId xmlns:a16="http://schemas.microsoft.com/office/drawing/2014/main" id="{63F8072A-966C-7C42-B228-A5AEB92F5C6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C83629-3DA1-BF45-884A-7335B547CC78}"/>
              </a:ext>
            </a:extLst>
          </p:cNvPr>
          <p:cNvPicPr>
            <a:picLocks noChangeAspect="1"/>
          </p:cNvPicPr>
          <p:nvPr/>
        </p:nvPicPr>
        <p:blipFill>
          <a:blip r:embed="rId2"/>
          <a:stretch>
            <a:fillRect/>
          </a:stretch>
        </p:blipFill>
        <p:spPr>
          <a:xfrm>
            <a:off x="55786" y="2017895"/>
            <a:ext cx="10212926" cy="4840105"/>
          </a:xfrm>
          <a:prstGeom prst="rect">
            <a:avLst/>
          </a:prstGeom>
        </p:spPr>
      </p:pic>
      <p:pic>
        <p:nvPicPr>
          <p:cNvPr id="5" name="Picture 4">
            <a:extLst>
              <a:ext uri="{FF2B5EF4-FFF2-40B4-BE49-F238E27FC236}">
                <a16:creationId xmlns:a16="http://schemas.microsoft.com/office/drawing/2014/main" id="{06576A70-805E-E44D-BF92-1299AF329554}"/>
              </a:ext>
            </a:extLst>
          </p:cNvPr>
          <p:cNvPicPr>
            <a:picLocks noChangeAspect="1"/>
          </p:cNvPicPr>
          <p:nvPr/>
        </p:nvPicPr>
        <p:blipFill>
          <a:blip r:embed="rId3"/>
          <a:stretch>
            <a:fillRect/>
          </a:stretch>
        </p:blipFill>
        <p:spPr>
          <a:xfrm>
            <a:off x="2338388" y="1681345"/>
            <a:ext cx="5143500" cy="673100"/>
          </a:xfrm>
          <a:prstGeom prst="rect">
            <a:avLst/>
          </a:prstGeom>
        </p:spPr>
      </p:pic>
    </p:spTree>
    <p:extLst>
      <p:ext uri="{BB962C8B-B14F-4D97-AF65-F5344CB8AC3E}">
        <p14:creationId xmlns:p14="http://schemas.microsoft.com/office/powerpoint/2010/main" val="593572540"/>
      </p:ext>
    </p:extLst>
  </p:cSld>
  <p:clrMapOvr>
    <a:masterClrMapping/>
  </p:clrMapOvr>
  <mc:AlternateContent xmlns:mc="http://schemas.openxmlformats.org/markup-compatibility/2006" xmlns:p14="http://schemas.microsoft.com/office/powerpoint/2010/main">
    <mc:Choice Requires="p14">
      <p:transition spd="slow" p14:dur="2000" advTm="23112"/>
    </mc:Choice>
    <mc:Fallback xmlns="">
      <p:transition spd="slow" advTm="2311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12AC-C6C7-7B44-8559-C308AE8AAD27}"/>
              </a:ext>
            </a:extLst>
          </p:cNvPr>
          <p:cNvSpPr>
            <a:spLocks noGrp="1"/>
          </p:cNvSpPr>
          <p:nvPr>
            <p:ph type="title"/>
          </p:nvPr>
        </p:nvSpPr>
        <p:spPr>
          <a:xfrm>
            <a:off x="0" y="-259080"/>
            <a:ext cx="10268712" cy="1700784"/>
          </a:xfrm>
        </p:spPr>
        <p:txBody>
          <a:bodyPr>
            <a:noAutofit/>
          </a:bodyPr>
          <a:lstStyle/>
          <a:p>
            <a:r>
              <a:rPr lang="zh-CN" altLang="en-US" sz="3600" dirty="0"/>
              <a:t>拉尼娜 </a:t>
            </a:r>
            <a:r>
              <a:rPr lang="en-US" altLang="zh-CN" sz="3600" dirty="0"/>
              <a:t>– </a:t>
            </a:r>
            <a:r>
              <a:rPr lang="zh-CN" altLang="en-US" sz="3600" dirty="0"/>
              <a:t>夏季模式</a:t>
            </a:r>
            <a:br>
              <a:rPr lang="en-US" altLang="zh-CN" sz="3600" dirty="0"/>
            </a:br>
            <a:r>
              <a:rPr lang="en-US" sz="3600" dirty="0"/>
              <a:t>La </a:t>
            </a:r>
            <a:r>
              <a:rPr lang="en-US" sz="3600" dirty="0" err="1"/>
              <a:t>nina</a:t>
            </a:r>
            <a:r>
              <a:rPr lang="en-US" sz="3600" dirty="0"/>
              <a:t> weather patterns</a:t>
            </a:r>
          </a:p>
        </p:txBody>
      </p:sp>
      <p:sp>
        <p:nvSpPr>
          <p:cNvPr id="3" name="Content Placeholder 2">
            <a:extLst>
              <a:ext uri="{FF2B5EF4-FFF2-40B4-BE49-F238E27FC236}">
                <a16:creationId xmlns:a16="http://schemas.microsoft.com/office/drawing/2014/main" id="{76D2198B-77BB-F048-AC66-00E91967D442}"/>
              </a:ext>
            </a:extLst>
          </p:cNvPr>
          <p:cNvSpPr>
            <a:spLocks noGrp="1"/>
          </p:cNvSpPr>
          <p:nvPr>
            <p:ph idx="1"/>
          </p:nvPr>
        </p:nvSpPr>
        <p:spPr/>
        <p:txBody>
          <a:bodyPr/>
          <a:lstStyle/>
          <a:p>
            <a:endParaRPr lang="en-US"/>
          </a:p>
        </p:txBody>
      </p:sp>
      <p:pic>
        <p:nvPicPr>
          <p:cNvPr id="2050" name="Picture 2" descr="La Niña on the way to San Diego for winter following record-breaking hot  summer | cbs8.com">
            <a:extLst>
              <a:ext uri="{FF2B5EF4-FFF2-40B4-BE49-F238E27FC236}">
                <a16:creationId xmlns:a16="http://schemas.microsoft.com/office/drawing/2014/main" id="{2FEEEDE6-35CC-5F45-9297-0261C8C3B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03" y="1257631"/>
            <a:ext cx="10268712" cy="577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1FD63F-63AF-084E-B88B-D542EFE47D10}"/>
              </a:ext>
            </a:extLst>
          </p:cNvPr>
          <p:cNvSpPr txBox="1"/>
          <p:nvPr/>
        </p:nvSpPr>
        <p:spPr>
          <a:xfrm>
            <a:off x="400347" y="1225598"/>
            <a:ext cx="12192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highlight>
                  <a:srgbClr val="FFFF00"/>
                </a:highlight>
                <a:uLnTx/>
                <a:uFillTx/>
                <a:latin typeface="Franklin Gothic Medium"/>
                <a:ea typeface="+mn-ea"/>
                <a:cs typeface="+mn-cs"/>
              </a:rPr>
              <a:t>Summer months – provided by NOAA            </a:t>
            </a:r>
          </a:p>
        </p:txBody>
      </p:sp>
    </p:spTree>
    <p:extLst>
      <p:ext uri="{BB962C8B-B14F-4D97-AF65-F5344CB8AC3E}">
        <p14:creationId xmlns:p14="http://schemas.microsoft.com/office/powerpoint/2010/main" val="2330392038"/>
      </p:ext>
    </p:extLst>
  </p:cSld>
  <p:clrMapOvr>
    <a:masterClrMapping/>
  </p:clrMapOvr>
  <mc:AlternateContent xmlns:mc="http://schemas.openxmlformats.org/markup-compatibility/2006" xmlns:p14="http://schemas.microsoft.com/office/powerpoint/2010/main">
    <mc:Choice Requires="p14">
      <p:transition spd="slow" p14:dur="2000" advTm="23984"/>
    </mc:Choice>
    <mc:Fallback xmlns="">
      <p:transition spd="slow" advTm="2398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useBgFill="1">
        <p:nvSpPr>
          <p:cNvPr id="73" name="Rectangle 7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75" name="Rectangle 74">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77" name="Rectangle 76">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A0CA3849-863D-4646-8BE8-BE3A0A42649C}"/>
              </a:ext>
            </a:extLst>
          </p:cNvPr>
          <p:cNvSpPr>
            <a:spLocks noGrp="1"/>
          </p:cNvSpPr>
          <p:nvPr>
            <p:ph type="title"/>
          </p:nvPr>
        </p:nvSpPr>
        <p:spPr>
          <a:xfrm>
            <a:off x="960121" y="1240403"/>
            <a:ext cx="5943600" cy="2941983"/>
          </a:xfrm>
        </p:spPr>
        <p:txBody>
          <a:bodyPr vert="horz" lIns="91440" tIns="45720" rIns="91440" bIns="45720" rtlCol="0" anchor="ctr">
            <a:noAutofit/>
          </a:bodyPr>
          <a:lstStyle/>
          <a:p>
            <a:r>
              <a:rPr lang="zh-CN" altLang="en-US" sz="4400" dirty="0">
                <a:solidFill>
                  <a:schemeClr val="tx1"/>
                </a:solidFill>
              </a:rPr>
              <a:t>季度预报</a:t>
            </a:r>
            <a:br>
              <a:rPr lang="en-US" altLang="zh-CN" sz="4400" dirty="0">
                <a:solidFill>
                  <a:schemeClr val="tx1"/>
                </a:solidFill>
              </a:rPr>
            </a:br>
            <a:r>
              <a:rPr lang="en-US" sz="4400" dirty="0">
                <a:solidFill>
                  <a:schemeClr val="tx1"/>
                </a:solidFill>
              </a:rPr>
              <a:t>Seasonal forecast</a:t>
            </a:r>
          </a:p>
        </p:txBody>
      </p:sp>
      <p:sp>
        <p:nvSpPr>
          <p:cNvPr id="3" name="Content Placeholder 2">
            <a:extLst>
              <a:ext uri="{FF2B5EF4-FFF2-40B4-BE49-F238E27FC236}">
                <a16:creationId xmlns:a16="http://schemas.microsoft.com/office/drawing/2014/main" id="{CB424C72-B2F0-4F4E-B6E7-1A1C1F44341A}"/>
              </a:ext>
            </a:extLst>
          </p:cNvPr>
          <p:cNvSpPr>
            <a:spLocks noGrp="1"/>
          </p:cNvSpPr>
          <p:nvPr>
            <p:ph idx="1"/>
          </p:nvPr>
        </p:nvSpPr>
        <p:spPr>
          <a:xfrm>
            <a:off x="960120" y="5206247"/>
            <a:ext cx="10268712" cy="1013577"/>
          </a:xfrm>
        </p:spPr>
        <p:txBody>
          <a:bodyPr vert="horz" lIns="91440" tIns="45720" rIns="91440" bIns="45720" rtlCol="0">
            <a:normAutofit fontScale="92500" lnSpcReduction="10000"/>
          </a:bodyPr>
          <a:lstStyle/>
          <a:p>
            <a:r>
              <a:rPr lang="zh-CN" altLang="en-US" sz="3600" dirty="0">
                <a:solidFill>
                  <a:schemeClr val="bg1"/>
                </a:solidFill>
              </a:rPr>
              <a:t>对生长季节的期望</a:t>
            </a:r>
            <a:br>
              <a:rPr lang="en-US" altLang="zh-CN" sz="3600" dirty="0">
                <a:solidFill>
                  <a:schemeClr val="bg1"/>
                </a:solidFill>
              </a:rPr>
            </a:br>
            <a:r>
              <a:rPr lang="en-US" sz="3600" dirty="0">
                <a:solidFill>
                  <a:schemeClr val="bg1"/>
                </a:solidFill>
              </a:rPr>
              <a:t>Expectations for the growing season</a:t>
            </a:r>
          </a:p>
        </p:txBody>
      </p:sp>
      <p:pic>
        <p:nvPicPr>
          <p:cNvPr id="1026" name="Picture 2" descr="Grain Sorghum IPM Guide - Alabama Cooperative Extension System">
            <a:extLst>
              <a:ext uri="{FF2B5EF4-FFF2-40B4-BE49-F238E27FC236}">
                <a16:creationId xmlns:a16="http://schemas.microsoft.com/office/drawing/2014/main" id="{DA243E21-4A7B-F049-8210-516425F41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26" r="2087" b="-1"/>
          <a:stretch/>
        </p:blipFill>
        <p:spPr bwMode="auto">
          <a:xfrm>
            <a:off x="7533136" y="646441"/>
            <a:ext cx="4658863" cy="395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594271"/>
      </p:ext>
    </p:extLst>
  </p:cSld>
  <p:clrMapOvr>
    <a:masterClrMapping/>
  </p:clrMapOvr>
  <mc:AlternateContent xmlns:mc="http://schemas.openxmlformats.org/markup-compatibility/2006" xmlns:p14="http://schemas.microsoft.com/office/powerpoint/2010/main">
    <mc:Choice Requires="p14">
      <p:transition spd="slow" p14:dur="2000" advTm="6190"/>
    </mc:Choice>
    <mc:Fallback xmlns="">
      <p:transition spd="slow" advTm="619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0A0D-D24D-CB4B-8FB2-8665F66D0B6C}"/>
              </a:ext>
            </a:extLst>
          </p:cNvPr>
          <p:cNvSpPr>
            <a:spLocks noGrp="1"/>
          </p:cNvSpPr>
          <p:nvPr>
            <p:ph type="title"/>
          </p:nvPr>
        </p:nvSpPr>
        <p:spPr>
          <a:xfrm>
            <a:off x="0" y="-173736"/>
            <a:ext cx="10268712" cy="1700784"/>
          </a:xfrm>
        </p:spPr>
        <p:txBody>
          <a:bodyPr>
            <a:noAutofit/>
          </a:bodyPr>
          <a:lstStyle/>
          <a:p>
            <a:r>
              <a:rPr lang="zh-CN" altLang="en-US" sz="3600" dirty="0"/>
              <a:t>四月</a:t>
            </a:r>
            <a:r>
              <a:rPr lang="en-US" altLang="zh-CN" sz="3600" dirty="0"/>
              <a:t>-</a:t>
            </a:r>
            <a:r>
              <a:rPr lang="zh-CN" altLang="en-US" sz="3600" dirty="0"/>
              <a:t>气温</a:t>
            </a:r>
            <a:br>
              <a:rPr lang="en-US" altLang="zh-CN" sz="3600" dirty="0"/>
            </a:br>
            <a:r>
              <a:rPr lang="en-US" sz="3600" dirty="0"/>
              <a:t>April - temperatures</a:t>
            </a:r>
          </a:p>
        </p:txBody>
      </p:sp>
      <p:sp>
        <p:nvSpPr>
          <p:cNvPr id="3" name="Content Placeholder 2">
            <a:extLst>
              <a:ext uri="{FF2B5EF4-FFF2-40B4-BE49-F238E27FC236}">
                <a16:creationId xmlns:a16="http://schemas.microsoft.com/office/drawing/2014/main" id="{25B83C36-3A97-2E40-A470-3DA0748E47D1}"/>
              </a:ext>
            </a:extLst>
          </p:cNvPr>
          <p:cNvSpPr>
            <a:spLocks noGrp="1"/>
          </p:cNvSpPr>
          <p:nvPr>
            <p:ph idx="1"/>
          </p:nvPr>
        </p:nvSpPr>
        <p:spPr/>
        <p:txBody>
          <a:bodyPr/>
          <a:lstStyle/>
          <a:p>
            <a:endParaRPr lang="en-US" dirty="0"/>
          </a:p>
        </p:txBody>
      </p:sp>
      <p:pic>
        <p:nvPicPr>
          <p:cNvPr id="6146" name="Picture 2">
            <a:extLst>
              <a:ext uri="{FF2B5EF4-FFF2-40B4-BE49-F238E27FC236}">
                <a16:creationId xmlns:a16="http://schemas.microsoft.com/office/drawing/2014/main" id="{9B801E72-56C9-A044-80C3-44934A3F0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35355"/>
            <a:ext cx="6986588" cy="57369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22DCAD-33C7-5F4B-AAF1-C0A4D6771136}"/>
              </a:ext>
            </a:extLst>
          </p:cNvPr>
          <p:cNvSpPr txBox="1"/>
          <p:nvPr/>
        </p:nvSpPr>
        <p:spPr>
          <a:xfrm>
            <a:off x="6986589" y="2264586"/>
            <a:ext cx="39004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Franklin Gothic Medium"/>
                <a:ea typeface="+mn-ea"/>
                <a:cs typeface="+mn-cs"/>
              </a:rPr>
              <a:t>平均高温</a:t>
            </a:r>
            <a:br>
              <a:rPr kumimoji="0" lang="en-US" altLang="zh-CN" sz="2400" b="0" i="0" u="none" strike="noStrike" kern="1200" cap="none" spc="0" normalizeH="0" baseline="0" noProof="0" dirty="0">
                <a:ln>
                  <a:noFill/>
                </a:ln>
                <a:solidFill>
                  <a:srgbClr val="000000"/>
                </a:solidFill>
                <a:effectLst/>
                <a:uLnTx/>
                <a:uFillTx/>
                <a:latin typeface="Franklin Gothic Medium"/>
                <a:ea typeface="+mn-ea"/>
                <a:cs typeface="+mn-cs"/>
              </a:rPr>
            </a:b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AVERAGE HIGHS: 65-75°F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Franklin Gothic Medium"/>
                <a:ea typeface="+mn-ea"/>
                <a:cs typeface="+mn-cs"/>
              </a:rPr>
              <a:t>平均低温</a:t>
            </a:r>
            <a:br>
              <a:rPr kumimoji="0" lang="en-US" altLang="zh-CN" sz="2400" b="0" i="0" u="none" strike="noStrike" kern="1200" cap="none" spc="0" normalizeH="0" baseline="0" noProof="0" dirty="0">
                <a:ln>
                  <a:noFill/>
                </a:ln>
                <a:solidFill>
                  <a:srgbClr val="000000"/>
                </a:solidFill>
                <a:effectLst/>
                <a:uLnTx/>
                <a:uFillTx/>
                <a:latin typeface="Franklin Gothic Medium"/>
                <a:ea typeface="+mn-ea"/>
                <a:cs typeface="+mn-cs"/>
              </a:rPr>
            </a:b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AVERAGE LOWS: 40-45°F</a:t>
            </a:r>
          </a:p>
        </p:txBody>
      </p:sp>
      <p:cxnSp>
        <p:nvCxnSpPr>
          <p:cNvPr id="6" name="Straight Arrow Connector 5">
            <a:extLst>
              <a:ext uri="{FF2B5EF4-FFF2-40B4-BE49-F238E27FC236}">
                <a16:creationId xmlns:a16="http://schemas.microsoft.com/office/drawing/2014/main" id="{72B54692-DB2E-A648-99B7-0B6B11DBD942}"/>
              </a:ext>
            </a:extLst>
          </p:cNvPr>
          <p:cNvCxnSpPr>
            <a:cxnSpLocks/>
          </p:cNvCxnSpPr>
          <p:nvPr/>
        </p:nvCxnSpPr>
        <p:spPr>
          <a:xfrm flipV="1">
            <a:off x="960120" y="4598860"/>
            <a:ext cx="1788318" cy="1183593"/>
          </a:xfrm>
          <a:prstGeom prst="straightConnector1">
            <a:avLst/>
          </a:prstGeom>
          <a:ln w="142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FC018F4-FD82-4F4E-92BC-D5D3AFCFB614}"/>
              </a:ext>
            </a:extLst>
          </p:cNvPr>
          <p:cNvSpPr txBox="1"/>
          <p:nvPr/>
        </p:nvSpPr>
        <p:spPr>
          <a:xfrm>
            <a:off x="2776920" y="3322236"/>
            <a:ext cx="39004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COOLER</a:t>
            </a:r>
          </a:p>
        </p:txBody>
      </p:sp>
    </p:spTree>
    <p:extLst>
      <p:ext uri="{BB962C8B-B14F-4D97-AF65-F5344CB8AC3E}">
        <p14:creationId xmlns:p14="http://schemas.microsoft.com/office/powerpoint/2010/main" val="2872663424"/>
      </p:ext>
    </p:extLst>
  </p:cSld>
  <p:clrMapOvr>
    <a:masterClrMapping/>
  </p:clrMapOvr>
  <mc:AlternateContent xmlns:mc="http://schemas.openxmlformats.org/markup-compatibility/2006" xmlns:p14="http://schemas.microsoft.com/office/powerpoint/2010/main">
    <mc:Choice Requires="p14">
      <p:transition spd="slow" p14:dur="2000" advTm="19524"/>
    </mc:Choice>
    <mc:Fallback xmlns="">
      <p:transition spd="slow" advTm="1952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E6E5-4729-3F44-9609-B1B3A9BF321B}"/>
              </a:ext>
            </a:extLst>
          </p:cNvPr>
          <p:cNvSpPr>
            <a:spLocks noGrp="1"/>
          </p:cNvSpPr>
          <p:nvPr>
            <p:ph type="title"/>
          </p:nvPr>
        </p:nvSpPr>
        <p:spPr>
          <a:xfrm>
            <a:off x="0" y="-89154"/>
            <a:ext cx="10268712" cy="1700784"/>
          </a:xfrm>
        </p:spPr>
        <p:txBody>
          <a:bodyPr>
            <a:noAutofit/>
          </a:bodyPr>
          <a:lstStyle/>
          <a:p>
            <a:r>
              <a:rPr lang="zh-CN" altLang="en-US" sz="3600" dirty="0"/>
              <a:t>四月</a:t>
            </a:r>
            <a:r>
              <a:rPr lang="en-US" altLang="zh-CN" sz="3600" dirty="0"/>
              <a:t>- </a:t>
            </a:r>
            <a:r>
              <a:rPr lang="zh-CN" altLang="en-US" sz="3600" dirty="0"/>
              <a:t>降水</a:t>
            </a:r>
            <a:br>
              <a:rPr lang="en-US" altLang="zh-CN" sz="3600" dirty="0"/>
            </a:br>
            <a:r>
              <a:rPr lang="en-US" sz="3600" dirty="0"/>
              <a:t>April - moisture</a:t>
            </a:r>
          </a:p>
        </p:txBody>
      </p:sp>
      <p:sp>
        <p:nvSpPr>
          <p:cNvPr id="3" name="Content Placeholder 2">
            <a:extLst>
              <a:ext uri="{FF2B5EF4-FFF2-40B4-BE49-F238E27FC236}">
                <a16:creationId xmlns:a16="http://schemas.microsoft.com/office/drawing/2014/main" id="{9C5B927E-99B9-F944-8158-A4872D8A17A9}"/>
              </a:ext>
            </a:extLst>
          </p:cNvPr>
          <p:cNvSpPr>
            <a:spLocks noGrp="1"/>
          </p:cNvSpPr>
          <p:nvPr>
            <p:ph idx="1"/>
          </p:nvPr>
        </p:nvSpPr>
        <p:spPr/>
        <p:txBody>
          <a:bodyPr/>
          <a:lstStyle/>
          <a:p>
            <a:endParaRPr lang="en-US" dirty="0"/>
          </a:p>
        </p:txBody>
      </p:sp>
      <p:pic>
        <p:nvPicPr>
          <p:cNvPr id="5122" name="Picture 2">
            <a:extLst>
              <a:ext uri="{FF2B5EF4-FFF2-40B4-BE49-F238E27FC236}">
                <a16:creationId xmlns:a16="http://schemas.microsoft.com/office/drawing/2014/main" id="{35EC6FA0-40D7-8442-853B-0466C78C9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1840"/>
            <a:ext cx="6815138" cy="5596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6B4654-6881-804F-A03F-481A2215C5FD}"/>
              </a:ext>
            </a:extLst>
          </p:cNvPr>
          <p:cNvSpPr txBox="1"/>
          <p:nvPr/>
        </p:nvSpPr>
        <p:spPr>
          <a:xfrm>
            <a:off x="6815138" y="2264586"/>
            <a:ext cx="39004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0" i="0" dirty="0">
                <a:solidFill>
                  <a:srgbClr val="333333"/>
                </a:solidFill>
                <a:effectLst/>
                <a:latin typeface="Arial" panose="020B0604020202020204" pitchFamily="34" charset="0"/>
              </a:rPr>
              <a:t>平均降雨量</a:t>
            </a:r>
            <a:r>
              <a:rPr lang="en-US" altLang="zh-CN" sz="2400" b="0" i="0" dirty="0">
                <a:solidFill>
                  <a:srgbClr val="333333"/>
                </a:solidFill>
                <a:effectLst/>
                <a:latin typeface="Arial" panose="020B0604020202020204" pitchFamily="34" charset="0"/>
              </a:rPr>
              <a:t>:</a:t>
            </a:r>
            <a:r>
              <a:rPr lang="zh-CN" altLang="en-US" sz="2400" b="0" i="0" dirty="0">
                <a:solidFill>
                  <a:srgbClr val="333333"/>
                </a:solidFill>
                <a:effectLst/>
                <a:latin typeface="Arial" panose="020B0604020202020204" pitchFamily="34" charset="0"/>
              </a:rPr>
              <a:t>中部</a:t>
            </a:r>
            <a:r>
              <a:rPr lang="en-US" altLang="zh-CN" sz="2400" b="0" i="0" dirty="0">
                <a:solidFill>
                  <a:srgbClr val="333333"/>
                </a:solidFill>
                <a:effectLst/>
                <a:latin typeface="Arial" panose="020B0604020202020204" pitchFamily="34" charset="0"/>
              </a:rPr>
              <a:t>/</a:t>
            </a:r>
            <a:r>
              <a:rPr lang="zh-CN" altLang="en-US" sz="2400" b="0" i="0" dirty="0">
                <a:solidFill>
                  <a:srgbClr val="333333"/>
                </a:solidFill>
                <a:effectLst/>
                <a:latin typeface="Arial" panose="020B0604020202020204" pitchFamily="34" charset="0"/>
              </a:rPr>
              <a:t>南部平原</a:t>
            </a:r>
            <a:r>
              <a:rPr lang="en-US" altLang="zh-CN" sz="2400" b="0" i="0" dirty="0">
                <a:solidFill>
                  <a:srgbClr val="333333"/>
                </a:solidFill>
                <a:effectLst/>
                <a:latin typeface="Arial" panose="020B0604020202020204" pitchFamily="34" charset="0"/>
              </a:rPr>
              <a:t>3-4</a:t>
            </a:r>
            <a:r>
              <a:rPr lang="zh-CN" altLang="en-US" sz="2400" b="0" i="0" dirty="0">
                <a:solidFill>
                  <a:srgbClr val="333333"/>
                </a:solidFill>
                <a:effectLst/>
                <a:latin typeface="Arial" panose="020B0604020202020204" pitchFamily="34" charset="0"/>
              </a:rPr>
              <a:t>英寸</a:t>
            </a:r>
            <a:br>
              <a:rPr lang="en-US" altLang="zh-CN" sz="2400" b="0" i="0" dirty="0">
                <a:solidFill>
                  <a:srgbClr val="333333"/>
                </a:solidFill>
                <a:effectLst/>
                <a:latin typeface="Arial" panose="020B0604020202020204" pitchFamily="34" charset="0"/>
              </a:rPr>
            </a:b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AVERAGE RAINFALL: 3-4” THROUGHOUT CENTRAL/SOUTHERN PLAINS</a:t>
            </a:r>
          </a:p>
        </p:txBody>
      </p:sp>
      <p:cxnSp>
        <p:nvCxnSpPr>
          <p:cNvPr id="6" name="Straight Arrow Connector 5">
            <a:extLst>
              <a:ext uri="{FF2B5EF4-FFF2-40B4-BE49-F238E27FC236}">
                <a16:creationId xmlns:a16="http://schemas.microsoft.com/office/drawing/2014/main" id="{8C51E5FB-E743-FD44-965C-6D9589B09746}"/>
              </a:ext>
            </a:extLst>
          </p:cNvPr>
          <p:cNvCxnSpPr>
            <a:cxnSpLocks/>
          </p:cNvCxnSpPr>
          <p:nvPr/>
        </p:nvCxnSpPr>
        <p:spPr>
          <a:xfrm flipV="1">
            <a:off x="1285876" y="4384548"/>
            <a:ext cx="1788318" cy="1183593"/>
          </a:xfrm>
          <a:prstGeom prst="straightConnector1">
            <a:avLst/>
          </a:prstGeom>
          <a:ln w="142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E0E29B-579E-9643-86DF-9DB5B462A92C}"/>
              </a:ext>
            </a:extLst>
          </p:cNvPr>
          <p:cNvSpPr txBox="1"/>
          <p:nvPr/>
        </p:nvSpPr>
        <p:spPr>
          <a:xfrm>
            <a:off x="0" y="4384548"/>
            <a:ext cx="39004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ABOVE AVERAGE</a:t>
            </a:r>
          </a:p>
        </p:txBody>
      </p:sp>
    </p:spTree>
    <p:extLst>
      <p:ext uri="{BB962C8B-B14F-4D97-AF65-F5344CB8AC3E}">
        <p14:creationId xmlns:p14="http://schemas.microsoft.com/office/powerpoint/2010/main" val="1784657446"/>
      </p:ext>
    </p:extLst>
  </p:cSld>
  <p:clrMapOvr>
    <a:masterClrMapping/>
  </p:clrMapOvr>
  <mc:AlternateContent xmlns:mc="http://schemas.openxmlformats.org/markup-compatibility/2006" xmlns:p14="http://schemas.microsoft.com/office/powerpoint/2010/main">
    <mc:Choice Requires="p14">
      <p:transition spd="slow" p14:dur="2000" advTm="17748"/>
    </mc:Choice>
    <mc:Fallback xmlns="">
      <p:transition spd="slow" advTm="1774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61B9-AD3D-6448-BF0B-883CE053845F}"/>
              </a:ext>
            </a:extLst>
          </p:cNvPr>
          <p:cNvSpPr>
            <a:spLocks noGrp="1"/>
          </p:cNvSpPr>
          <p:nvPr>
            <p:ph type="title"/>
          </p:nvPr>
        </p:nvSpPr>
        <p:spPr>
          <a:xfrm>
            <a:off x="2413" y="-282261"/>
            <a:ext cx="10268712" cy="1700784"/>
          </a:xfrm>
        </p:spPr>
        <p:txBody>
          <a:bodyPr>
            <a:noAutofit/>
          </a:bodyPr>
          <a:lstStyle/>
          <a:p>
            <a:r>
              <a:rPr lang="zh-CN" altLang="en-US" sz="3600" dirty="0"/>
              <a:t>五月</a:t>
            </a:r>
            <a:r>
              <a:rPr lang="en-US" altLang="zh-CN" sz="3600" dirty="0"/>
              <a:t>-</a:t>
            </a:r>
            <a:r>
              <a:rPr lang="zh-CN" altLang="en-US" sz="3600" dirty="0"/>
              <a:t>气温</a:t>
            </a:r>
            <a:br>
              <a:rPr lang="en-US" altLang="zh-CN" sz="3600" dirty="0"/>
            </a:br>
            <a:r>
              <a:rPr lang="en-US" sz="3600" dirty="0"/>
              <a:t>May - temperatures</a:t>
            </a:r>
          </a:p>
        </p:txBody>
      </p:sp>
      <p:sp>
        <p:nvSpPr>
          <p:cNvPr id="3" name="Content Placeholder 2">
            <a:extLst>
              <a:ext uri="{FF2B5EF4-FFF2-40B4-BE49-F238E27FC236}">
                <a16:creationId xmlns:a16="http://schemas.microsoft.com/office/drawing/2014/main" id="{04D03D4C-4396-BC48-8A38-ED0A56F91CAE}"/>
              </a:ext>
            </a:extLst>
          </p:cNvPr>
          <p:cNvSpPr>
            <a:spLocks noGrp="1"/>
          </p:cNvSpPr>
          <p:nvPr>
            <p:ph idx="1"/>
          </p:nvPr>
        </p:nvSpPr>
        <p:spPr/>
        <p:txBody>
          <a:bodyPr/>
          <a:lstStyle/>
          <a:p>
            <a:endParaRPr lang="en-US" dirty="0"/>
          </a:p>
        </p:txBody>
      </p:sp>
      <p:pic>
        <p:nvPicPr>
          <p:cNvPr id="7170" name="Picture 2">
            <a:extLst>
              <a:ext uri="{FF2B5EF4-FFF2-40B4-BE49-F238E27FC236}">
                <a16:creationId xmlns:a16="http://schemas.microsoft.com/office/drawing/2014/main" id="{5927761B-F242-8549-9F99-655033A0E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71972"/>
            <a:ext cx="6924582" cy="5686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FE022A-3BEB-9841-A7FA-E46D02B3315D}"/>
              </a:ext>
            </a:extLst>
          </p:cNvPr>
          <p:cNvSpPr txBox="1"/>
          <p:nvPr/>
        </p:nvSpPr>
        <p:spPr>
          <a:xfrm>
            <a:off x="7328345" y="2321736"/>
            <a:ext cx="39004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Franklin Gothic Medium"/>
                <a:ea typeface="+mn-ea"/>
                <a:cs typeface="+mn-cs"/>
              </a:rPr>
              <a:t>平均高温</a:t>
            </a:r>
            <a:br>
              <a:rPr kumimoji="0" lang="en-US" altLang="zh-CN" sz="2400" b="0" i="0" u="none" strike="noStrike" kern="1200" cap="none" spc="0" normalizeH="0" baseline="0" noProof="0" dirty="0">
                <a:ln>
                  <a:noFill/>
                </a:ln>
                <a:solidFill>
                  <a:srgbClr val="000000"/>
                </a:solidFill>
                <a:effectLst/>
                <a:uLnTx/>
                <a:uFillTx/>
                <a:latin typeface="Franklin Gothic Medium"/>
                <a:ea typeface="+mn-ea"/>
                <a:cs typeface="+mn-cs"/>
              </a:rPr>
            </a:b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AVERAGE HIGHS: 75-85°F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Franklin Gothic Medium"/>
                <a:ea typeface="+mn-ea"/>
                <a:cs typeface="+mn-cs"/>
              </a:rPr>
              <a:t>平均低温</a:t>
            </a:r>
            <a:br>
              <a:rPr kumimoji="0" lang="en-US" altLang="zh-CN" sz="2400" b="0" i="0" u="none" strike="noStrike" kern="1200" cap="none" spc="0" normalizeH="0" baseline="0" noProof="0" dirty="0">
                <a:ln>
                  <a:noFill/>
                </a:ln>
                <a:solidFill>
                  <a:srgbClr val="000000"/>
                </a:solidFill>
                <a:effectLst/>
                <a:uLnTx/>
                <a:uFillTx/>
                <a:latin typeface="Franklin Gothic Medium"/>
                <a:ea typeface="+mn-ea"/>
                <a:cs typeface="+mn-cs"/>
              </a:rPr>
            </a:b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AVERAGE LOWS: 55-60°F</a:t>
            </a:r>
          </a:p>
        </p:txBody>
      </p:sp>
    </p:spTree>
    <p:extLst>
      <p:ext uri="{BB962C8B-B14F-4D97-AF65-F5344CB8AC3E}">
        <p14:creationId xmlns:p14="http://schemas.microsoft.com/office/powerpoint/2010/main" val="1259265795"/>
      </p:ext>
    </p:extLst>
  </p:cSld>
  <p:clrMapOvr>
    <a:masterClrMapping/>
  </p:clrMapOvr>
  <mc:AlternateContent xmlns:mc="http://schemas.openxmlformats.org/markup-compatibility/2006" xmlns:p14="http://schemas.microsoft.com/office/powerpoint/2010/main">
    <mc:Choice Requires="p14">
      <p:transition spd="slow" p14:dur="2000" advTm="11963"/>
    </mc:Choice>
    <mc:Fallback xmlns="">
      <p:transition spd="slow" advTm="1196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72AF-E631-604A-993F-969E2DD9F40A}"/>
              </a:ext>
            </a:extLst>
          </p:cNvPr>
          <p:cNvSpPr>
            <a:spLocks noGrp="1"/>
          </p:cNvSpPr>
          <p:nvPr>
            <p:ph type="title"/>
          </p:nvPr>
        </p:nvSpPr>
        <p:spPr>
          <a:xfrm>
            <a:off x="4000" y="-173736"/>
            <a:ext cx="10268712" cy="1700784"/>
          </a:xfrm>
        </p:spPr>
        <p:txBody>
          <a:bodyPr>
            <a:noAutofit/>
          </a:bodyPr>
          <a:lstStyle/>
          <a:p>
            <a:r>
              <a:rPr lang="zh-CN" altLang="en-US" sz="3600" dirty="0"/>
              <a:t>五月</a:t>
            </a:r>
            <a:r>
              <a:rPr lang="en-US" altLang="zh-CN" sz="3600" dirty="0"/>
              <a:t>- </a:t>
            </a:r>
            <a:r>
              <a:rPr lang="zh-CN" altLang="en-US" sz="3600" dirty="0"/>
              <a:t>降水</a:t>
            </a:r>
            <a:br>
              <a:rPr lang="en-US" altLang="zh-CN" sz="3600" dirty="0"/>
            </a:br>
            <a:r>
              <a:rPr lang="en-US" sz="3600" dirty="0"/>
              <a:t>May - moisture</a:t>
            </a:r>
          </a:p>
        </p:txBody>
      </p:sp>
      <p:sp>
        <p:nvSpPr>
          <p:cNvPr id="3" name="Content Placeholder 2">
            <a:extLst>
              <a:ext uri="{FF2B5EF4-FFF2-40B4-BE49-F238E27FC236}">
                <a16:creationId xmlns:a16="http://schemas.microsoft.com/office/drawing/2014/main" id="{767DAC29-5645-1D4C-AA49-345BE6F38897}"/>
              </a:ext>
            </a:extLst>
          </p:cNvPr>
          <p:cNvSpPr>
            <a:spLocks noGrp="1"/>
          </p:cNvSpPr>
          <p:nvPr>
            <p:ph idx="1"/>
          </p:nvPr>
        </p:nvSpPr>
        <p:spPr/>
        <p:txBody>
          <a:bodyPr/>
          <a:lstStyle/>
          <a:p>
            <a:endParaRPr lang="en-US" dirty="0"/>
          </a:p>
        </p:txBody>
      </p:sp>
      <p:pic>
        <p:nvPicPr>
          <p:cNvPr id="8194" name="Picture 2">
            <a:extLst>
              <a:ext uri="{FF2B5EF4-FFF2-40B4-BE49-F238E27FC236}">
                <a16:creationId xmlns:a16="http://schemas.microsoft.com/office/drawing/2014/main" id="{7B6AC1DC-2329-8043-9752-3A9B07AA2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7099061" cy="582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06A34D-7C85-CC46-8CDC-CD07D0356347}"/>
              </a:ext>
            </a:extLst>
          </p:cNvPr>
          <p:cNvSpPr txBox="1"/>
          <p:nvPr/>
        </p:nvSpPr>
        <p:spPr>
          <a:xfrm>
            <a:off x="7328345" y="2321736"/>
            <a:ext cx="39004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000000"/>
                </a:solidFill>
                <a:latin typeface="Franklin Gothic Medium"/>
              </a:rPr>
              <a:t>平均降雨</a:t>
            </a:r>
            <a:br>
              <a:rPr lang="en-US" altLang="zh-CN" sz="2400" dirty="0">
                <a:solidFill>
                  <a:srgbClr val="000000"/>
                </a:solidFill>
                <a:latin typeface="Franklin Gothic Medium"/>
              </a:rPr>
            </a:b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AVERAGE RAIN: 3.5-5.5”</a:t>
            </a:r>
          </a:p>
        </p:txBody>
      </p:sp>
    </p:spTree>
    <p:extLst>
      <p:ext uri="{BB962C8B-B14F-4D97-AF65-F5344CB8AC3E}">
        <p14:creationId xmlns:p14="http://schemas.microsoft.com/office/powerpoint/2010/main" val="1511036564"/>
      </p:ext>
    </p:extLst>
  </p:cSld>
  <p:clrMapOvr>
    <a:masterClrMapping/>
  </p:clrMapOvr>
  <mc:AlternateContent xmlns:mc="http://schemas.openxmlformats.org/markup-compatibility/2006" xmlns:p14="http://schemas.microsoft.com/office/powerpoint/2010/main">
    <mc:Choice Requires="p14">
      <p:transition spd="slow" p14:dur="2000" advTm="23064"/>
    </mc:Choice>
    <mc:Fallback xmlns="">
      <p:transition spd="slow" advTm="23064"/>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4F27-8E3F-EB40-9DED-629D91E67A5F}"/>
              </a:ext>
            </a:extLst>
          </p:cNvPr>
          <p:cNvSpPr>
            <a:spLocks noGrp="1"/>
          </p:cNvSpPr>
          <p:nvPr>
            <p:ph type="title"/>
          </p:nvPr>
        </p:nvSpPr>
        <p:spPr>
          <a:xfrm>
            <a:off x="2413" y="-280268"/>
            <a:ext cx="10268712" cy="1700784"/>
          </a:xfrm>
        </p:spPr>
        <p:txBody>
          <a:bodyPr>
            <a:noAutofit/>
          </a:bodyPr>
          <a:lstStyle/>
          <a:p>
            <a:r>
              <a:rPr lang="zh-CN" altLang="en-US" sz="3600" dirty="0"/>
              <a:t>六月</a:t>
            </a:r>
            <a:r>
              <a:rPr lang="en-US" altLang="zh-CN" sz="3600" dirty="0"/>
              <a:t>-</a:t>
            </a:r>
            <a:r>
              <a:rPr lang="zh-CN" altLang="en-US" sz="3600" dirty="0"/>
              <a:t>气温</a:t>
            </a:r>
            <a:br>
              <a:rPr lang="en-US" altLang="zh-CN" sz="3600" dirty="0"/>
            </a:br>
            <a:r>
              <a:rPr lang="en-US" sz="3600" dirty="0"/>
              <a:t>June - temperatures</a:t>
            </a:r>
          </a:p>
        </p:txBody>
      </p:sp>
      <p:sp>
        <p:nvSpPr>
          <p:cNvPr id="3" name="Content Placeholder 2">
            <a:extLst>
              <a:ext uri="{FF2B5EF4-FFF2-40B4-BE49-F238E27FC236}">
                <a16:creationId xmlns:a16="http://schemas.microsoft.com/office/drawing/2014/main" id="{2A8EF0D1-92E7-E141-8CB5-5F1FAABB7E11}"/>
              </a:ext>
            </a:extLst>
          </p:cNvPr>
          <p:cNvSpPr>
            <a:spLocks noGrp="1"/>
          </p:cNvSpPr>
          <p:nvPr>
            <p:ph idx="1"/>
          </p:nvPr>
        </p:nvSpPr>
        <p:spPr/>
        <p:txBody>
          <a:bodyPr/>
          <a:lstStyle/>
          <a:p>
            <a:endParaRPr lang="en-US"/>
          </a:p>
        </p:txBody>
      </p:sp>
      <p:pic>
        <p:nvPicPr>
          <p:cNvPr id="9220" name="Picture 4">
            <a:extLst>
              <a:ext uri="{FF2B5EF4-FFF2-40B4-BE49-F238E27FC236}">
                <a16:creationId xmlns:a16="http://schemas.microsoft.com/office/drawing/2014/main" id="{890C5428-962D-EB41-BD05-513B9684B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716866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518466"/>
      </p:ext>
    </p:extLst>
  </p:cSld>
  <p:clrMapOvr>
    <a:masterClrMapping/>
  </p:clrMapOvr>
  <mc:AlternateContent xmlns:mc="http://schemas.openxmlformats.org/markup-compatibility/2006" xmlns:p14="http://schemas.microsoft.com/office/powerpoint/2010/main">
    <mc:Choice Requires="p14">
      <p:transition spd="slow" p14:dur="2000" advTm="5842"/>
    </mc:Choice>
    <mc:Fallback xmlns="">
      <p:transition spd="slow" advTm="584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CFA1-80FB-C54F-A40E-339DAEFD7B28}"/>
              </a:ext>
            </a:extLst>
          </p:cNvPr>
          <p:cNvSpPr>
            <a:spLocks noGrp="1"/>
          </p:cNvSpPr>
          <p:nvPr>
            <p:ph type="title"/>
          </p:nvPr>
        </p:nvSpPr>
        <p:spPr>
          <a:xfrm>
            <a:off x="0" y="-173736"/>
            <a:ext cx="10268712" cy="1700784"/>
          </a:xfrm>
        </p:spPr>
        <p:txBody>
          <a:bodyPr>
            <a:noAutofit/>
          </a:bodyPr>
          <a:lstStyle/>
          <a:p>
            <a:r>
              <a:rPr lang="zh-CN" altLang="en-US" sz="3600" dirty="0"/>
              <a:t>六月</a:t>
            </a:r>
            <a:r>
              <a:rPr lang="en-US" altLang="zh-CN" sz="3600" dirty="0"/>
              <a:t>- </a:t>
            </a:r>
            <a:r>
              <a:rPr lang="zh-CN" altLang="en-US" sz="3600" dirty="0"/>
              <a:t>降水</a:t>
            </a:r>
            <a:br>
              <a:rPr lang="en-US" altLang="zh-CN" sz="3600" dirty="0"/>
            </a:br>
            <a:r>
              <a:rPr lang="en-US" sz="3600" dirty="0"/>
              <a:t>June - moisture</a:t>
            </a:r>
          </a:p>
        </p:txBody>
      </p:sp>
      <p:sp>
        <p:nvSpPr>
          <p:cNvPr id="3" name="Content Placeholder 2">
            <a:extLst>
              <a:ext uri="{FF2B5EF4-FFF2-40B4-BE49-F238E27FC236}">
                <a16:creationId xmlns:a16="http://schemas.microsoft.com/office/drawing/2014/main" id="{5D2B91EE-B8A8-584B-8E68-2EFB09C9EAD5}"/>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3C800B66-B915-9A41-8AEE-CC4A2EBAA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183"/>
            <a:ext cx="7153275" cy="5873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F18C4A-A061-6C43-BF39-E3A44BBBD21A}"/>
              </a:ext>
            </a:extLst>
          </p:cNvPr>
          <p:cNvSpPr txBox="1"/>
          <p:nvPr/>
        </p:nvSpPr>
        <p:spPr>
          <a:xfrm>
            <a:off x="7328345" y="2321736"/>
            <a:ext cx="39004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a:ea typeface="+mn-ea"/>
                <a:cs typeface="+mn-cs"/>
              </a:rPr>
              <a:t>AVERAGE RAIN: 3.5-5.5”</a:t>
            </a:r>
          </a:p>
        </p:txBody>
      </p:sp>
    </p:spTree>
    <p:extLst>
      <p:ext uri="{BB962C8B-B14F-4D97-AF65-F5344CB8AC3E}">
        <p14:creationId xmlns:p14="http://schemas.microsoft.com/office/powerpoint/2010/main" val="3072313088"/>
      </p:ext>
    </p:extLst>
  </p:cSld>
  <p:clrMapOvr>
    <a:masterClrMapping/>
  </p:clrMapOvr>
  <mc:AlternateContent xmlns:mc="http://schemas.openxmlformats.org/markup-compatibility/2006" xmlns:p14="http://schemas.microsoft.com/office/powerpoint/2010/main">
    <mc:Choice Requires="p14">
      <p:transition spd="slow" p14:dur="2000" advTm="31465"/>
    </mc:Choice>
    <mc:Fallback xmlns="">
      <p:transition spd="slow" advTm="3146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3F67-9F5A-994F-8C2D-D8D67FC4BCE2}"/>
              </a:ext>
            </a:extLst>
          </p:cNvPr>
          <p:cNvSpPr>
            <a:spLocks noGrp="1"/>
          </p:cNvSpPr>
          <p:nvPr>
            <p:ph type="title"/>
          </p:nvPr>
        </p:nvSpPr>
        <p:spPr>
          <a:xfrm>
            <a:off x="0" y="-280268"/>
            <a:ext cx="10268712" cy="1700784"/>
          </a:xfrm>
        </p:spPr>
        <p:txBody>
          <a:bodyPr>
            <a:noAutofit/>
          </a:bodyPr>
          <a:lstStyle/>
          <a:p>
            <a:r>
              <a:rPr lang="zh-CN" altLang="en-US" sz="3600" dirty="0"/>
              <a:t>七月</a:t>
            </a:r>
            <a:r>
              <a:rPr lang="en-US" altLang="zh-CN" sz="3600" dirty="0"/>
              <a:t>-</a:t>
            </a:r>
            <a:r>
              <a:rPr lang="zh-CN" altLang="en-US" sz="3600" dirty="0"/>
              <a:t>气温</a:t>
            </a:r>
            <a:br>
              <a:rPr lang="en-US" altLang="zh-CN" sz="3600" dirty="0"/>
            </a:br>
            <a:r>
              <a:rPr lang="en-US" sz="3600" dirty="0"/>
              <a:t>July - temperatures</a:t>
            </a:r>
          </a:p>
        </p:txBody>
      </p:sp>
      <p:sp>
        <p:nvSpPr>
          <p:cNvPr id="3" name="Content Placeholder 2">
            <a:extLst>
              <a:ext uri="{FF2B5EF4-FFF2-40B4-BE49-F238E27FC236}">
                <a16:creationId xmlns:a16="http://schemas.microsoft.com/office/drawing/2014/main" id="{8DABBBD0-1B1E-6C4C-8277-DC953310E145}"/>
              </a:ext>
            </a:extLst>
          </p:cNvPr>
          <p:cNvSpPr>
            <a:spLocks noGrp="1"/>
          </p:cNvSpPr>
          <p:nvPr>
            <p:ph idx="1"/>
          </p:nvPr>
        </p:nvSpPr>
        <p:spPr/>
        <p:txBody>
          <a:bodyPr/>
          <a:lstStyle/>
          <a:p>
            <a:endParaRPr lang="en-US" dirty="0"/>
          </a:p>
        </p:txBody>
      </p:sp>
      <p:pic>
        <p:nvPicPr>
          <p:cNvPr id="11266" name="Picture 2">
            <a:extLst>
              <a:ext uri="{FF2B5EF4-FFF2-40B4-BE49-F238E27FC236}">
                <a16:creationId xmlns:a16="http://schemas.microsoft.com/office/drawing/2014/main" id="{BFE1664B-6DD5-AC45-9824-1D4BE129D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9072"/>
            <a:ext cx="7013359" cy="575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74900"/>
      </p:ext>
    </p:extLst>
  </p:cSld>
  <p:clrMapOvr>
    <a:masterClrMapping/>
  </p:clrMapOvr>
  <mc:AlternateContent xmlns:mc="http://schemas.openxmlformats.org/markup-compatibility/2006" xmlns:p14="http://schemas.microsoft.com/office/powerpoint/2010/main">
    <mc:Choice Requires="p14">
      <p:transition spd="slow" p14:dur="2000" advTm="9823"/>
    </mc:Choice>
    <mc:Fallback xmlns="">
      <p:transition spd="slow" advTm="982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出口区</a:t>
            </a:r>
            <a:br>
              <a:rPr lang="en-US" altLang="zh-CN" dirty="0"/>
            </a:br>
            <a:r>
              <a:rPr lang="en-US" dirty="0"/>
              <a:t>“Export Regions” (ERs)</a:t>
            </a:r>
          </a:p>
        </p:txBody>
      </p:sp>
      <p:sp>
        <p:nvSpPr>
          <p:cNvPr id="3" name="TextBox 2"/>
          <p:cNvSpPr txBox="1"/>
          <p:nvPr/>
        </p:nvSpPr>
        <p:spPr>
          <a:xfrm>
            <a:off x="315024" y="3109239"/>
            <a:ext cx="3582861" cy="1826133"/>
          </a:xfrm>
          <a:prstGeom prst="rect">
            <a:avLst/>
          </a:prstGeom>
          <a:noFill/>
        </p:spPr>
        <p:txBody>
          <a:bodyPr wrap="square" lIns="162553" tIns="81276" rIns="162553" bIns="81276" rtlCol="0">
            <a:spAutoFit/>
          </a:bodyPr>
          <a:lstStyle>
            <a:defPPr>
              <a:defRPr lang="en-US"/>
            </a:defPPr>
            <a:lvl1pPr>
              <a:defRPr sz="3200">
                <a:latin typeface="+mj-lt"/>
              </a:defRPr>
            </a:lvl1pPr>
          </a:lstStyle>
          <a:p>
            <a:r>
              <a:rPr lang="zh-CN" altLang="en-US" sz="1800" dirty="0">
                <a:solidFill>
                  <a:srgbClr val="003E7E"/>
                </a:solidFill>
                <a:latin typeface="+mn-lt"/>
              </a:rPr>
              <a:t>收集自出口区的</a:t>
            </a:r>
            <a:r>
              <a:rPr lang="en-US" altLang="zh-CN" sz="1800" dirty="0">
                <a:solidFill>
                  <a:srgbClr val="003E7E"/>
                </a:solidFill>
                <a:latin typeface="+mn-lt"/>
              </a:rPr>
              <a:t>97</a:t>
            </a:r>
            <a:r>
              <a:rPr lang="zh-CN" altLang="en-US" sz="1800" dirty="0">
                <a:solidFill>
                  <a:srgbClr val="003E7E"/>
                </a:solidFill>
                <a:latin typeface="+mn-lt"/>
              </a:rPr>
              <a:t>个样本，基本代表了</a:t>
            </a:r>
            <a:r>
              <a:rPr lang="en-US" altLang="zh-CN" sz="1800" dirty="0">
                <a:solidFill>
                  <a:srgbClr val="003E7E"/>
                </a:solidFill>
                <a:latin typeface="+mn-lt"/>
              </a:rPr>
              <a:t>100% </a:t>
            </a:r>
            <a:r>
              <a:rPr lang="zh-CN" altLang="en-US" sz="1800" dirty="0">
                <a:solidFill>
                  <a:srgbClr val="003E7E"/>
                </a:solidFill>
                <a:latin typeface="+mn-lt"/>
              </a:rPr>
              <a:t>的美国出口高粱</a:t>
            </a:r>
            <a:br>
              <a:rPr lang="en-US" altLang="zh-CN" sz="1800" dirty="0">
                <a:solidFill>
                  <a:srgbClr val="003E7E"/>
                </a:solidFill>
                <a:latin typeface="+mn-lt"/>
              </a:rPr>
            </a:br>
            <a:r>
              <a:rPr lang="en-US" sz="1800" dirty="0">
                <a:solidFill>
                  <a:srgbClr val="003E7E"/>
                </a:solidFill>
                <a:latin typeface="+mn-lt"/>
              </a:rPr>
              <a:t>97 samples </a:t>
            </a:r>
            <a:br>
              <a:rPr lang="en-US" sz="1800" dirty="0">
                <a:solidFill>
                  <a:srgbClr val="003E7E"/>
                </a:solidFill>
                <a:latin typeface="+mn-lt"/>
              </a:rPr>
            </a:br>
            <a:r>
              <a:rPr lang="en-US" sz="1800" dirty="0">
                <a:solidFill>
                  <a:srgbClr val="003E7E"/>
                </a:solidFill>
                <a:latin typeface="+mn-lt"/>
              </a:rPr>
              <a:t>collected from ERs </a:t>
            </a:r>
            <a:br>
              <a:rPr lang="en-US" sz="1800" dirty="0">
                <a:solidFill>
                  <a:srgbClr val="003E7E"/>
                </a:solidFill>
                <a:latin typeface="+mn-lt"/>
              </a:rPr>
            </a:br>
            <a:r>
              <a:rPr lang="en-US" sz="1800" dirty="0">
                <a:solidFill>
                  <a:srgbClr val="003E7E"/>
                </a:solidFill>
                <a:latin typeface="+mn-lt"/>
              </a:rPr>
              <a:t>representing approximately </a:t>
            </a:r>
            <a:br>
              <a:rPr lang="en-US" sz="1800" dirty="0">
                <a:solidFill>
                  <a:srgbClr val="003E7E"/>
                </a:solidFill>
                <a:latin typeface="+mn-lt"/>
              </a:rPr>
            </a:br>
            <a:r>
              <a:rPr lang="en-US" sz="1800" dirty="0">
                <a:solidFill>
                  <a:srgbClr val="003E7E"/>
                </a:solidFill>
                <a:latin typeface="+mn-lt"/>
              </a:rPr>
              <a:t>100% of U.S. Sorghum exports</a:t>
            </a:r>
          </a:p>
        </p:txBody>
      </p:sp>
      <p:pic>
        <p:nvPicPr>
          <p:cNvPr id="8" name="Picture 7">
            <a:extLst>
              <a:ext uri="{FF2B5EF4-FFF2-40B4-BE49-F238E27FC236}">
                <a16:creationId xmlns:a16="http://schemas.microsoft.com/office/drawing/2014/main" id="{48C48FBE-70F0-451B-8D44-B469667FE1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7885" y="2036862"/>
            <a:ext cx="7185917" cy="452488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643E60D-CD72-429A-AB18-9B931DFFDF02}"/>
              </a:ext>
            </a:extLst>
          </p:cNvPr>
          <p:cNvSpPr txBox="1"/>
          <p:nvPr/>
        </p:nvSpPr>
        <p:spPr>
          <a:xfrm>
            <a:off x="6634496" y="4095967"/>
            <a:ext cx="1486915" cy="769441"/>
          </a:xfrm>
          <a:prstGeom prst="rect">
            <a:avLst/>
          </a:prstGeom>
          <a:noFill/>
        </p:spPr>
        <p:txBody>
          <a:bodyPr wrap="square" rtlCol="0">
            <a:spAutoFit/>
          </a:bodyPr>
          <a:lstStyle/>
          <a:p>
            <a:pPr algn="ctr"/>
            <a:r>
              <a:rPr lang="zh-CN" altLang="en-US" sz="1400" dirty="0">
                <a:solidFill>
                  <a:srgbClr val="003E7E"/>
                </a:solidFill>
              </a:rPr>
              <a:t>晚收区</a:t>
            </a:r>
            <a:endParaRPr lang="en-US" altLang="zh-CN" sz="1400" dirty="0">
              <a:solidFill>
                <a:srgbClr val="003E7E"/>
              </a:solidFill>
            </a:endParaRPr>
          </a:p>
          <a:p>
            <a:pPr algn="ctr"/>
            <a:r>
              <a:rPr lang="en-US" sz="1400" dirty="0">
                <a:solidFill>
                  <a:srgbClr val="003E7E"/>
                </a:solidFill>
              </a:rPr>
              <a:t>Late Harvest</a:t>
            </a:r>
          </a:p>
          <a:p>
            <a:pPr algn="ctr"/>
            <a:r>
              <a:rPr lang="en-US" sz="1600" b="1" dirty="0">
                <a:solidFill>
                  <a:srgbClr val="003E7E"/>
                </a:solidFill>
              </a:rPr>
              <a:t>82.5%</a:t>
            </a:r>
          </a:p>
        </p:txBody>
      </p:sp>
      <p:sp>
        <p:nvSpPr>
          <p:cNvPr id="21" name="TextBox 20">
            <a:extLst>
              <a:ext uri="{FF2B5EF4-FFF2-40B4-BE49-F238E27FC236}">
                <a16:creationId xmlns:a16="http://schemas.microsoft.com/office/drawing/2014/main" id="{2AE17314-9830-4239-ADA3-2CD5A4BDE2AD}"/>
              </a:ext>
            </a:extLst>
          </p:cNvPr>
          <p:cNvSpPr txBox="1"/>
          <p:nvPr/>
        </p:nvSpPr>
        <p:spPr>
          <a:xfrm>
            <a:off x="7046540" y="5278273"/>
            <a:ext cx="1710882" cy="769441"/>
          </a:xfrm>
          <a:prstGeom prst="rect">
            <a:avLst/>
          </a:prstGeom>
          <a:noFill/>
        </p:spPr>
        <p:txBody>
          <a:bodyPr wrap="square" rtlCol="0">
            <a:spAutoFit/>
          </a:bodyPr>
          <a:lstStyle/>
          <a:p>
            <a:pPr algn="ctr"/>
            <a:r>
              <a:rPr lang="zh-CN" altLang="en-US" sz="1400" dirty="0">
                <a:solidFill>
                  <a:srgbClr val="003E7E"/>
                </a:solidFill>
              </a:rPr>
              <a:t>早收区</a:t>
            </a:r>
            <a:br>
              <a:rPr lang="en-US" altLang="zh-CN" sz="1400" dirty="0">
                <a:solidFill>
                  <a:srgbClr val="003E7E"/>
                </a:solidFill>
              </a:rPr>
            </a:br>
            <a:r>
              <a:rPr lang="en-US" sz="1400" dirty="0">
                <a:solidFill>
                  <a:srgbClr val="003E7E"/>
                </a:solidFill>
              </a:rPr>
              <a:t>Early Harvest</a:t>
            </a:r>
          </a:p>
          <a:p>
            <a:pPr algn="ctr"/>
            <a:r>
              <a:rPr lang="en-US" sz="1600" b="1" dirty="0">
                <a:solidFill>
                  <a:srgbClr val="003E7E"/>
                </a:solidFill>
              </a:rPr>
              <a:t>17.5%</a:t>
            </a:r>
          </a:p>
        </p:txBody>
      </p:sp>
    </p:spTree>
    <p:custDataLst>
      <p:tags r:id="rId1"/>
    </p:custDataLst>
    <p:extLst>
      <p:ext uri="{BB962C8B-B14F-4D97-AF65-F5344CB8AC3E}">
        <p14:creationId xmlns:p14="http://schemas.microsoft.com/office/powerpoint/2010/main" val="4023199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89BE-69B3-EF45-8E80-FADC6696D21E}"/>
              </a:ext>
            </a:extLst>
          </p:cNvPr>
          <p:cNvSpPr>
            <a:spLocks noGrp="1"/>
          </p:cNvSpPr>
          <p:nvPr>
            <p:ph type="title"/>
          </p:nvPr>
        </p:nvSpPr>
        <p:spPr>
          <a:xfrm>
            <a:off x="2413" y="-306901"/>
            <a:ext cx="10268712" cy="1700784"/>
          </a:xfrm>
        </p:spPr>
        <p:txBody>
          <a:bodyPr>
            <a:noAutofit/>
          </a:bodyPr>
          <a:lstStyle/>
          <a:p>
            <a:r>
              <a:rPr lang="zh-CN" altLang="en-US" sz="3600" dirty="0"/>
              <a:t>七月</a:t>
            </a:r>
            <a:r>
              <a:rPr lang="en-US" altLang="zh-CN" sz="3600" dirty="0"/>
              <a:t>- </a:t>
            </a:r>
            <a:r>
              <a:rPr lang="zh-CN" altLang="en-US" sz="3600" dirty="0"/>
              <a:t>降水</a:t>
            </a:r>
            <a:br>
              <a:rPr lang="en-US" altLang="zh-CN" sz="3600" dirty="0"/>
            </a:br>
            <a:r>
              <a:rPr lang="en-US" sz="3600" dirty="0"/>
              <a:t>July - moisture</a:t>
            </a:r>
          </a:p>
        </p:txBody>
      </p:sp>
      <p:sp>
        <p:nvSpPr>
          <p:cNvPr id="3" name="Content Placeholder 2">
            <a:extLst>
              <a:ext uri="{FF2B5EF4-FFF2-40B4-BE49-F238E27FC236}">
                <a16:creationId xmlns:a16="http://schemas.microsoft.com/office/drawing/2014/main" id="{FEC500A4-070F-0C4B-A608-1B8E0FD7829C}"/>
              </a:ext>
            </a:extLst>
          </p:cNvPr>
          <p:cNvSpPr>
            <a:spLocks noGrp="1"/>
          </p:cNvSpPr>
          <p:nvPr>
            <p:ph idx="1"/>
          </p:nvPr>
        </p:nvSpPr>
        <p:spPr/>
        <p:txBody>
          <a:bodyPr/>
          <a:lstStyle/>
          <a:p>
            <a:endParaRPr lang="en-US"/>
          </a:p>
        </p:txBody>
      </p:sp>
      <p:pic>
        <p:nvPicPr>
          <p:cNvPr id="12290" name="Picture 2">
            <a:extLst>
              <a:ext uri="{FF2B5EF4-FFF2-40B4-BE49-F238E27FC236}">
                <a16:creationId xmlns:a16="http://schemas.microsoft.com/office/drawing/2014/main" id="{75EA9367-3365-FA40-9F2A-2EF5FA1C0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2005"/>
            <a:ext cx="7143750" cy="586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01151"/>
      </p:ext>
    </p:extLst>
  </p:cSld>
  <p:clrMapOvr>
    <a:masterClrMapping/>
  </p:clrMapOvr>
  <mc:AlternateContent xmlns:mc="http://schemas.openxmlformats.org/markup-compatibility/2006" xmlns:p14="http://schemas.microsoft.com/office/powerpoint/2010/main">
    <mc:Choice Requires="p14">
      <p:transition spd="slow" p14:dur="2000" advTm="25590"/>
    </mc:Choice>
    <mc:Fallback xmlns="">
      <p:transition spd="slow" advTm="2559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6189-E7DE-294F-8DD8-70FBD20C99A9}"/>
              </a:ext>
            </a:extLst>
          </p:cNvPr>
          <p:cNvSpPr>
            <a:spLocks noGrp="1"/>
          </p:cNvSpPr>
          <p:nvPr>
            <p:ph type="title"/>
          </p:nvPr>
        </p:nvSpPr>
        <p:spPr>
          <a:xfrm>
            <a:off x="115409" y="-271391"/>
            <a:ext cx="10268712" cy="1700784"/>
          </a:xfrm>
        </p:spPr>
        <p:txBody>
          <a:bodyPr>
            <a:noAutofit/>
          </a:bodyPr>
          <a:lstStyle/>
          <a:p>
            <a:r>
              <a:rPr lang="zh-CN" altLang="en-US" sz="3600" dirty="0"/>
              <a:t>八月</a:t>
            </a:r>
            <a:r>
              <a:rPr lang="en-US" altLang="zh-CN" sz="3600" dirty="0"/>
              <a:t>-</a:t>
            </a:r>
            <a:r>
              <a:rPr lang="zh-CN" altLang="en-US" sz="3600" dirty="0"/>
              <a:t>气温 </a:t>
            </a:r>
            <a:br>
              <a:rPr lang="en-US" altLang="zh-CN" sz="3600" dirty="0"/>
            </a:br>
            <a:r>
              <a:rPr lang="en-US" sz="3600" dirty="0"/>
              <a:t>August - temperature</a:t>
            </a:r>
          </a:p>
        </p:txBody>
      </p:sp>
      <p:sp>
        <p:nvSpPr>
          <p:cNvPr id="3" name="Content Placeholder 2">
            <a:extLst>
              <a:ext uri="{FF2B5EF4-FFF2-40B4-BE49-F238E27FC236}">
                <a16:creationId xmlns:a16="http://schemas.microsoft.com/office/drawing/2014/main" id="{49A95F26-51BB-8444-92DC-CF44220229E4}"/>
              </a:ext>
            </a:extLst>
          </p:cNvPr>
          <p:cNvSpPr>
            <a:spLocks noGrp="1"/>
          </p:cNvSpPr>
          <p:nvPr>
            <p:ph idx="1"/>
          </p:nvPr>
        </p:nvSpPr>
        <p:spPr/>
        <p:txBody>
          <a:bodyPr/>
          <a:lstStyle/>
          <a:p>
            <a:endParaRPr lang="en-US"/>
          </a:p>
        </p:txBody>
      </p:sp>
      <p:pic>
        <p:nvPicPr>
          <p:cNvPr id="13314" name="Picture 2">
            <a:extLst>
              <a:ext uri="{FF2B5EF4-FFF2-40B4-BE49-F238E27FC236}">
                <a16:creationId xmlns:a16="http://schemas.microsoft.com/office/drawing/2014/main" id="{32D68D5D-EDEC-0848-99A4-E6B041598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716866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309390"/>
      </p:ext>
    </p:extLst>
  </p:cSld>
  <p:clrMapOvr>
    <a:masterClrMapping/>
  </p:clrMapOvr>
  <mc:AlternateContent xmlns:mc="http://schemas.openxmlformats.org/markup-compatibility/2006" xmlns:p14="http://schemas.microsoft.com/office/powerpoint/2010/main">
    <mc:Choice Requires="p14">
      <p:transition spd="slow" p14:dur="2000" advTm="9102"/>
    </mc:Choice>
    <mc:Fallback xmlns="">
      <p:transition spd="slow" advTm="910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9EE7-C43E-0244-9F5A-BFB54555A050}"/>
              </a:ext>
            </a:extLst>
          </p:cNvPr>
          <p:cNvSpPr>
            <a:spLocks noGrp="1"/>
          </p:cNvSpPr>
          <p:nvPr>
            <p:ph type="title"/>
          </p:nvPr>
        </p:nvSpPr>
        <p:spPr>
          <a:xfrm>
            <a:off x="0" y="-150921"/>
            <a:ext cx="10268712" cy="1385005"/>
          </a:xfrm>
        </p:spPr>
        <p:txBody>
          <a:bodyPr>
            <a:noAutofit/>
          </a:bodyPr>
          <a:lstStyle/>
          <a:p>
            <a:r>
              <a:rPr lang="zh-CN" altLang="en-US" sz="3600" dirty="0"/>
              <a:t>八月</a:t>
            </a:r>
            <a:r>
              <a:rPr lang="en-US" altLang="zh-CN" sz="3600" dirty="0"/>
              <a:t>- </a:t>
            </a:r>
            <a:r>
              <a:rPr lang="zh-CN" altLang="en-US" sz="3600" dirty="0"/>
              <a:t>降水</a:t>
            </a:r>
            <a:br>
              <a:rPr lang="en-US" altLang="zh-CN" sz="3600" dirty="0"/>
            </a:br>
            <a:r>
              <a:rPr lang="en-US" sz="3600" dirty="0"/>
              <a:t>August - moisture</a:t>
            </a:r>
          </a:p>
        </p:txBody>
      </p:sp>
      <p:sp>
        <p:nvSpPr>
          <p:cNvPr id="3" name="Content Placeholder 2">
            <a:extLst>
              <a:ext uri="{FF2B5EF4-FFF2-40B4-BE49-F238E27FC236}">
                <a16:creationId xmlns:a16="http://schemas.microsoft.com/office/drawing/2014/main" id="{31681337-7912-B742-99AA-36847360D35E}"/>
              </a:ext>
            </a:extLst>
          </p:cNvPr>
          <p:cNvSpPr>
            <a:spLocks noGrp="1"/>
          </p:cNvSpPr>
          <p:nvPr>
            <p:ph idx="1"/>
          </p:nvPr>
        </p:nvSpPr>
        <p:spPr/>
        <p:txBody>
          <a:bodyPr/>
          <a:lstStyle/>
          <a:p>
            <a:endParaRPr lang="en-US"/>
          </a:p>
        </p:txBody>
      </p:sp>
      <p:pic>
        <p:nvPicPr>
          <p:cNvPr id="14338" name="Picture 2">
            <a:extLst>
              <a:ext uri="{FF2B5EF4-FFF2-40B4-BE49-F238E27FC236}">
                <a16:creationId xmlns:a16="http://schemas.microsoft.com/office/drawing/2014/main" id="{9CD05C30-029C-5142-83F1-B0413DED1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0719"/>
            <a:ext cx="7181850" cy="589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13715"/>
      </p:ext>
    </p:extLst>
  </p:cSld>
  <p:clrMapOvr>
    <a:masterClrMapping/>
  </p:clrMapOvr>
  <mc:AlternateContent xmlns:mc="http://schemas.openxmlformats.org/markup-compatibility/2006" xmlns:p14="http://schemas.microsoft.com/office/powerpoint/2010/main">
    <mc:Choice Requires="p14">
      <p:transition spd="slow" p14:dur="2000" advTm="24387"/>
    </mc:Choice>
    <mc:Fallback xmlns="">
      <p:transition spd="slow" advTm="2438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6570-B580-4D4E-91BB-322FF3D1711D}"/>
              </a:ext>
            </a:extLst>
          </p:cNvPr>
          <p:cNvSpPr>
            <a:spLocks noGrp="1"/>
          </p:cNvSpPr>
          <p:nvPr>
            <p:ph type="title"/>
          </p:nvPr>
        </p:nvSpPr>
        <p:spPr>
          <a:xfrm>
            <a:off x="0" y="-300610"/>
            <a:ext cx="10268712" cy="1700784"/>
          </a:xfrm>
        </p:spPr>
        <p:txBody>
          <a:bodyPr>
            <a:noAutofit/>
          </a:bodyPr>
          <a:lstStyle/>
          <a:p>
            <a:r>
              <a:rPr lang="zh-CN" altLang="en-US" sz="3200" dirty="0"/>
              <a:t>季度总结</a:t>
            </a:r>
            <a:r>
              <a:rPr lang="en-US" altLang="zh-CN" sz="3200" dirty="0"/>
              <a:t> </a:t>
            </a:r>
            <a:r>
              <a:rPr lang="en-US" sz="3200" dirty="0"/>
              <a:t>Seasonal summary</a:t>
            </a:r>
          </a:p>
        </p:txBody>
      </p:sp>
      <p:sp>
        <p:nvSpPr>
          <p:cNvPr id="3" name="Content Placeholder 2">
            <a:extLst>
              <a:ext uri="{FF2B5EF4-FFF2-40B4-BE49-F238E27FC236}">
                <a16:creationId xmlns:a16="http://schemas.microsoft.com/office/drawing/2014/main" id="{6CAE2608-1DA1-F843-AA03-050E57EF6B57}"/>
              </a:ext>
            </a:extLst>
          </p:cNvPr>
          <p:cNvSpPr>
            <a:spLocks noGrp="1"/>
          </p:cNvSpPr>
          <p:nvPr>
            <p:ph idx="1"/>
          </p:nvPr>
        </p:nvSpPr>
        <p:spPr/>
        <p:txBody>
          <a:bodyPr/>
          <a:lstStyle/>
          <a:p>
            <a:endParaRPr lang="en-US" dirty="0"/>
          </a:p>
        </p:txBody>
      </p:sp>
      <p:pic>
        <p:nvPicPr>
          <p:cNvPr id="15364" name="Picture 4">
            <a:extLst>
              <a:ext uri="{FF2B5EF4-FFF2-40B4-BE49-F238E27FC236}">
                <a16:creationId xmlns:a16="http://schemas.microsoft.com/office/drawing/2014/main" id="{9E12B86F-50B9-5D4D-A2C8-ADBB0838C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1" y="1571624"/>
            <a:ext cx="6437874"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327D7B2E-93D3-1C47-89DB-C6861C3FE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958" y="1571625"/>
            <a:ext cx="6437874" cy="52863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F04A892-2629-474D-B70B-A04C95D93279}"/>
              </a:ext>
            </a:extLst>
          </p:cNvPr>
          <p:cNvSpPr txBox="1">
            <a:spLocks/>
          </p:cNvSpPr>
          <p:nvPr/>
        </p:nvSpPr>
        <p:spPr>
          <a:xfrm>
            <a:off x="3024194" y="378904"/>
            <a:ext cx="10268712" cy="1700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120" normalizeH="0" baseline="0" noProof="0" dirty="0">
                <a:ln>
                  <a:noFill/>
                </a:ln>
                <a:solidFill>
                  <a:srgbClr val="FFFFFF"/>
                </a:solidFill>
                <a:effectLst/>
                <a:uLnTx/>
                <a:uFillTx/>
                <a:latin typeface="Franklin Gothic Demi Cond"/>
                <a:ea typeface="+mj-ea"/>
                <a:cs typeface="+mj-cs"/>
              </a:rPr>
              <a:t>JUNE/JULY/AUGUST</a:t>
            </a:r>
          </a:p>
        </p:txBody>
      </p:sp>
    </p:spTree>
    <p:extLst>
      <p:ext uri="{BB962C8B-B14F-4D97-AF65-F5344CB8AC3E}">
        <p14:creationId xmlns:p14="http://schemas.microsoft.com/office/powerpoint/2010/main" val="395491800"/>
      </p:ext>
    </p:extLst>
  </p:cSld>
  <p:clrMapOvr>
    <a:masterClrMapping/>
  </p:clrMapOvr>
  <mc:AlternateContent xmlns:mc="http://schemas.openxmlformats.org/markup-compatibility/2006" xmlns:p14="http://schemas.microsoft.com/office/powerpoint/2010/main">
    <mc:Choice Requires="p14">
      <p:transition spd="slow" p14:dur="2000" advTm="37720"/>
    </mc:Choice>
    <mc:Fallback xmlns="">
      <p:transition spd="slow" advTm="3772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E4DC-6475-9A41-817D-C7890F391A2A}"/>
              </a:ext>
            </a:extLst>
          </p:cNvPr>
          <p:cNvSpPr>
            <a:spLocks noGrp="1"/>
          </p:cNvSpPr>
          <p:nvPr>
            <p:ph type="title"/>
          </p:nvPr>
        </p:nvSpPr>
        <p:spPr/>
        <p:txBody>
          <a:bodyPr>
            <a:normAutofit/>
          </a:bodyPr>
          <a:lstStyle/>
          <a:p>
            <a:r>
              <a:rPr lang="zh-CN" altLang="en-US" sz="4800" dirty="0"/>
              <a:t>总结 </a:t>
            </a:r>
            <a:r>
              <a:rPr lang="en-US" sz="4800" dirty="0"/>
              <a:t>IN SUMMARY</a:t>
            </a:r>
          </a:p>
        </p:txBody>
      </p:sp>
      <p:sp>
        <p:nvSpPr>
          <p:cNvPr id="3" name="Content Placeholder 2">
            <a:extLst>
              <a:ext uri="{FF2B5EF4-FFF2-40B4-BE49-F238E27FC236}">
                <a16:creationId xmlns:a16="http://schemas.microsoft.com/office/drawing/2014/main" id="{1ECA5196-317A-8A49-83C4-CEBE1F3F4743}"/>
              </a:ext>
            </a:extLst>
          </p:cNvPr>
          <p:cNvSpPr>
            <a:spLocks noGrp="1"/>
          </p:cNvSpPr>
          <p:nvPr>
            <p:ph idx="1"/>
          </p:nvPr>
        </p:nvSpPr>
        <p:spPr/>
        <p:txBody>
          <a:bodyPr>
            <a:normAutofit fontScale="92500" lnSpcReduction="20000"/>
          </a:bodyPr>
          <a:lstStyle/>
          <a:p>
            <a:r>
              <a:rPr lang="zh-CN" altLang="en-US" dirty="0">
                <a:solidFill>
                  <a:srgbClr val="333333"/>
                </a:solidFill>
                <a:latin typeface="Arial" panose="020B0604020202020204" pitchFamily="34" charset="0"/>
              </a:rPr>
              <a:t>大部分降雨很</a:t>
            </a:r>
            <a:r>
              <a:rPr lang="zh-CN" altLang="en-US" b="0" i="0" dirty="0">
                <a:solidFill>
                  <a:srgbClr val="333333"/>
                </a:solidFill>
                <a:effectLst/>
                <a:latin typeface="Arial" panose="020B0604020202020204" pitchFamily="34" charset="0"/>
              </a:rPr>
              <a:t>有可能在春季</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初夏</a:t>
            </a:r>
            <a:r>
              <a:rPr lang="en-US" altLang="zh-CN" b="0" i="0" dirty="0">
                <a:solidFill>
                  <a:srgbClr val="333333"/>
                </a:solidFill>
                <a:effectLst/>
                <a:latin typeface="Arial" panose="020B0604020202020204" pitchFamily="34" charset="0"/>
              </a:rPr>
              <a:t>(4</a:t>
            </a:r>
            <a:r>
              <a:rPr lang="zh-CN" altLang="en-US" b="0" i="0" dirty="0">
                <a:solidFill>
                  <a:srgbClr val="333333"/>
                </a:solidFill>
                <a:effectLst/>
                <a:latin typeface="Arial" panose="020B0604020202020204" pitchFamily="34" charset="0"/>
              </a:rPr>
              <a:t>月</a:t>
            </a:r>
            <a:r>
              <a:rPr lang="en-US" altLang="zh-CN" b="0" i="0" dirty="0">
                <a:solidFill>
                  <a:srgbClr val="333333"/>
                </a:solidFill>
                <a:effectLst/>
                <a:latin typeface="Arial" panose="020B0604020202020204" pitchFamily="34" charset="0"/>
              </a:rPr>
              <a:t>-6</a:t>
            </a:r>
            <a:r>
              <a:rPr lang="zh-CN" altLang="en-US" b="0" i="0" dirty="0">
                <a:solidFill>
                  <a:srgbClr val="333333"/>
                </a:solidFill>
                <a:effectLst/>
                <a:latin typeface="Arial" panose="020B0604020202020204" pitchFamily="34" charset="0"/>
              </a:rPr>
              <a:t>月</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获得</a:t>
            </a:r>
            <a:br>
              <a:rPr lang="en-US" altLang="zh-CN" b="0" i="0" dirty="0">
                <a:solidFill>
                  <a:srgbClr val="333333"/>
                </a:solidFill>
                <a:effectLst/>
                <a:latin typeface="Arial" panose="020B0604020202020204" pitchFamily="34" charset="0"/>
              </a:rPr>
            </a:br>
            <a:r>
              <a:rPr lang="en-US" dirty="0"/>
              <a:t>MORE LIKELY TO GET MOST OF OUR RAINFALL IN SPRING/EARLY SUMMER (APRIL-JUNE)</a:t>
            </a:r>
          </a:p>
          <a:p>
            <a:r>
              <a:rPr lang="zh-CN" altLang="en-US" dirty="0">
                <a:solidFill>
                  <a:srgbClr val="333333"/>
                </a:solidFill>
                <a:latin typeface="Arial" panose="020B0604020202020204" pitchFamily="34" charset="0"/>
              </a:rPr>
              <a:t>夏季天气模式可</a:t>
            </a:r>
            <a:r>
              <a:rPr lang="zh-CN" altLang="en-US" b="0" i="0" dirty="0">
                <a:solidFill>
                  <a:srgbClr val="333333"/>
                </a:solidFill>
                <a:effectLst/>
                <a:latin typeface="Arial" panose="020B0604020202020204" pitchFamily="34" charset="0"/>
              </a:rPr>
              <a:t>能干旱 </a:t>
            </a:r>
            <a:r>
              <a:rPr lang="en-US" altLang="zh-CN" b="0" i="0" dirty="0">
                <a:solidFill>
                  <a:srgbClr val="333333"/>
                </a:solidFill>
                <a:effectLst/>
                <a:latin typeface="Arial" panose="020B0604020202020204" pitchFamily="34" charset="0"/>
              </a:rPr>
              <a:t>(7</a:t>
            </a:r>
            <a:r>
              <a:rPr lang="zh-CN" altLang="en-US" b="0" i="0" dirty="0">
                <a:solidFill>
                  <a:srgbClr val="333333"/>
                </a:solidFill>
                <a:effectLst/>
                <a:latin typeface="Arial" panose="020B0604020202020204" pitchFamily="34" charset="0"/>
              </a:rPr>
              <a:t>月</a:t>
            </a:r>
            <a:r>
              <a:rPr lang="en-US" altLang="zh-CN" b="0" i="0" dirty="0">
                <a:solidFill>
                  <a:srgbClr val="333333"/>
                </a:solidFill>
                <a:effectLst/>
                <a:latin typeface="Arial" panose="020B0604020202020204" pitchFamily="34" charset="0"/>
              </a:rPr>
              <a:t>/8</a:t>
            </a:r>
            <a:r>
              <a:rPr lang="zh-CN" altLang="en-US" b="0" i="0" dirty="0">
                <a:solidFill>
                  <a:srgbClr val="333333"/>
                </a:solidFill>
                <a:effectLst/>
                <a:latin typeface="Arial" panose="020B0604020202020204" pitchFamily="34" charset="0"/>
              </a:rPr>
              <a:t>月</a:t>
            </a:r>
            <a:r>
              <a:rPr lang="en-US" altLang="zh-CN" b="0" i="0" dirty="0">
                <a:solidFill>
                  <a:srgbClr val="333333"/>
                </a:solidFill>
                <a:effectLst/>
                <a:latin typeface="Arial" panose="020B0604020202020204" pitchFamily="34" charset="0"/>
              </a:rPr>
              <a:t>)</a:t>
            </a:r>
            <a:br>
              <a:rPr lang="en-US" altLang="zh-CN" b="0" i="0" dirty="0">
                <a:solidFill>
                  <a:srgbClr val="333333"/>
                </a:solidFill>
                <a:effectLst/>
                <a:latin typeface="Arial" panose="020B0604020202020204" pitchFamily="34" charset="0"/>
              </a:rPr>
            </a:br>
            <a:r>
              <a:rPr lang="en-US" dirty="0"/>
              <a:t>DRIER SUMMER PATTERNS LIKELY (JULY/AUGUST)</a:t>
            </a:r>
          </a:p>
          <a:p>
            <a:r>
              <a:rPr lang="zh-CN" altLang="en-US" b="0" i="0" dirty="0">
                <a:solidFill>
                  <a:srgbClr val="333333"/>
                </a:solidFill>
                <a:effectLst/>
                <a:latin typeface="Arial" panose="020B0604020202020204" pitchFamily="34" charset="0"/>
              </a:rPr>
              <a:t>今年夏天高温即将来临，尤其是在最南部</a:t>
            </a:r>
            <a:br>
              <a:rPr lang="en-US" altLang="zh-CN" b="0" i="0" dirty="0">
                <a:solidFill>
                  <a:srgbClr val="333333"/>
                </a:solidFill>
                <a:effectLst/>
                <a:latin typeface="Arial" panose="020B0604020202020204" pitchFamily="34" charset="0"/>
              </a:rPr>
            </a:br>
            <a:r>
              <a:rPr lang="en-US" dirty="0"/>
              <a:t>A HOT SUMMER AHEAD, ESPECIALLY FARTHER SOUTH</a:t>
            </a:r>
          </a:p>
          <a:p>
            <a:r>
              <a:rPr lang="zh-CN" altLang="en-US" b="0" i="0" dirty="0">
                <a:solidFill>
                  <a:srgbClr val="333333"/>
                </a:solidFill>
                <a:effectLst/>
                <a:latin typeface="Arial" panose="020B0604020202020204" pitchFamily="34" charset="0"/>
              </a:rPr>
              <a:t>干旱状况持续存在</a:t>
            </a:r>
            <a:br>
              <a:rPr lang="en-US" altLang="zh-CN" b="0" i="0" dirty="0">
                <a:solidFill>
                  <a:srgbClr val="333333"/>
                </a:solidFill>
                <a:effectLst/>
                <a:latin typeface="Arial" panose="020B0604020202020204" pitchFamily="34" charset="0"/>
              </a:rPr>
            </a:br>
            <a:r>
              <a:rPr lang="en-US" dirty="0"/>
              <a:t>DROUGHT CONDITIONS PERSIST</a:t>
            </a:r>
          </a:p>
        </p:txBody>
      </p:sp>
    </p:spTree>
    <p:extLst>
      <p:ext uri="{BB962C8B-B14F-4D97-AF65-F5344CB8AC3E}">
        <p14:creationId xmlns:p14="http://schemas.microsoft.com/office/powerpoint/2010/main" val="585315732"/>
      </p:ext>
    </p:extLst>
  </p:cSld>
  <p:clrMapOvr>
    <a:masterClrMapping/>
  </p:clrMapOvr>
  <mc:AlternateContent xmlns:mc="http://schemas.openxmlformats.org/markup-compatibility/2006" xmlns:p14="http://schemas.microsoft.com/office/powerpoint/2010/main">
    <mc:Choice Requires="p14">
      <p:transition spd="slow" p14:dur="2000" advTm="27019"/>
    </mc:Choice>
    <mc:Fallback xmlns="">
      <p:transition spd="slow" advTm="2701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3B62-9FE5-443C-A259-974DA3023B7D}"/>
              </a:ext>
            </a:extLst>
          </p:cNvPr>
          <p:cNvSpPr>
            <a:spLocks noGrp="1"/>
          </p:cNvSpPr>
          <p:nvPr>
            <p:ph type="title"/>
          </p:nvPr>
        </p:nvSpPr>
        <p:spPr/>
        <p:txBody>
          <a:bodyPr>
            <a:normAutofit fontScale="90000"/>
          </a:bodyPr>
          <a:lstStyle/>
          <a:p>
            <a:r>
              <a:rPr lang="en-US" dirty="0"/>
              <a:t>Jeff </a:t>
            </a:r>
            <a:r>
              <a:rPr lang="en-US" dirty="0" err="1"/>
              <a:t>Zortman</a:t>
            </a:r>
            <a:br>
              <a:rPr lang="en-US" dirty="0"/>
            </a:br>
            <a:endParaRPr lang="en-US" dirty="0"/>
          </a:p>
        </p:txBody>
      </p:sp>
      <p:pic>
        <p:nvPicPr>
          <p:cNvPr id="3" name="Picture 2">
            <a:extLst>
              <a:ext uri="{FF2B5EF4-FFF2-40B4-BE49-F238E27FC236}">
                <a16:creationId xmlns:a16="http://schemas.microsoft.com/office/drawing/2014/main" id="{D22E1E26-FD5B-4D41-8CC5-87031A84D150}"/>
              </a:ext>
            </a:extLst>
          </p:cNvPr>
          <p:cNvPicPr>
            <a:picLocks noChangeAspect="1"/>
          </p:cNvPicPr>
          <p:nvPr/>
        </p:nvPicPr>
        <p:blipFill>
          <a:blip r:embed="rId2"/>
          <a:stretch>
            <a:fillRect/>
          </a:stretch>
        </p:blipFill>
        <p:spPr>
          <a:xfrm>
            <a:off x="1098341" y="2227780"/>
            <a:ext cx="6248942" cy="3023878"/>
          </a:xfrm>
          <a:prstGeom prst="rect">
            <a:avLst/>
          </a:prstGeom>
        </p:spPr>
      </p:pic>
      <p:pic>
        <p:nvPicPr>
          <p:cNvPr id="4" name="Picture 3">
            <a:extLst>
              <a:ext uri="{FF2B5EF4-FFF2-40B4-BE49-F238E27FC236}">
                <a16:creationId xmlns:a16="http://schemas.microsoft.com/office/drawing/2014/main" id="{A6A1BBF6-F42E-49D1-B25D-CB07D6B784F1}"/>
              </a:ext>
            </a:extLst>
          </p:cNvPr>
          <p:cNvPicPr>
            <a:picLocks noChangeAspect="1"/>
          </p:cNvPicPr>
          <p:nvPr/>
        </p:nvPicPr>
        <p:blipFill>
          <a:blip r:embed="rId3"/>
          <a:stretch>
            <a:fillRect/>
          </a:stretch>
        </p:blipFill>
        <p:spPr>
          <a:xfrm>
            <a:off x="7854393" y="1993063"/>
            <a:ext cx="3499407" cy="3493311"/>
          </a:xfrm>
          <a:prstGeom prst="rect">
            <a:avLst/>
          </a:prstGeom>
        </p:spPr>
      </p:pic>
    </p:spTree>
    <p:extLst>
      <p:ext uri="{BB962C8B-B14F-4D97-AF65-F5344CB8AC3E}">
        <p14:creationId xmlns:p14="http://schemas.microsoft.com/office/powerpoint/2010/main" val="4277671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5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95D4D7-3FD6-4937-8BF6-EB7B3A23F0AD}"/>
              </a:ext>
            </a:extLst>
          </p:cNvPr>
          <p:cNvPicPr>
            <a:picLocks noChangeAspect="1"/>
          </p:cNvPicPr>
          <p:nvPr/>
        </p:nvPicPr>
        <p:blipFill>
          <a:blip r:embed="rId2"/>
          <a:stretch>
            <a:fillRect/>
          </a:stretch>
        </p:blipFill>
        <p:spPr>
          <a:xfrm>
            <a:off x="1907229" y="643467"/>
            <a:ext cx="8377542" cy="5571066"/>
          </a:xfrm>
          <a:prstGeom prst="rect">
            <a:avLst/>
          </a:prstGeom>
        </p:spPr>
      </p:pic>
    </p:spTree>
    <p:extLst>
      <p:ext uri="{BB962C8B-B14F-4D97-AF65-F5344CB8AC3E}">
        <p14:creationId xmlns:p14="http://schemas.microsoft.com/office/powerpoint/2010/main" val="736741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C925-3719-423E-BE43-9CAD44587A7F}"/>
              </a:ext>
            </a:extLst>
          </p:cNvPr>
          <p:cNvSpPr>
            <a:spLocks noGrp="1"/>
          </p:cNvSpPr>
          <p:nvPr>
            <p:ph type="title"/>
          </p:nvPr>
        </p:nvSpPr>
        <p:spPr/>
        <p:txBody>
          <a:bodyPr>
            <a:normAutofit fontScale="90000"/>
          </a:bodyPr>
          <a:lstStyle/>
          <a:p>
            <a:r>
              <a:rPr lang="en-US" dirty="0"/>
              <a:t>Colin </a:t>
            </a:r>
            <a:r>
              <a:rPr lang="en-US" dirty="0" err="1"/>
              <a:t>Chopelas</a:t>
            </a:r>
            <a:br>
              <a:rPr lang="en-US" dirty="0"/>
            </a:br>
            <a:endParaRPr lang="en-US" dirty="0"/>
          </a:p>
        </p:txBody>
      </p:sp>
      <p:pic>
        <p:nvPicPr>
          <p:cNvPr id="5" name="Picture 4">
            <a:extLst>
              <a:ext uri="{FF2B5EF4-FFF2-40B4-BE49-F238E27FC236}">
                <a16:creationId xmlns:a16="http://schemas.microsoft.com/office/drawing/2014/main" id="{1384BEFC-939C-4964-A7AD-C62B30528A66}"/>
              </a:ext>
            </a:extLst>
          </p:cNvPr>
          <p:cNvPicPr>
            <a:picLocks noChangeAspect="1"/>
          </p:cNvPicPr>
          <p:nvPr/>
        </p:nvPicPr>
        <p:blipFill>
          <a:blip r:embed="rId2"/>
          <a:stretch>
            <a:fillRect/>
          </a:stretch>
        </p:blipFill>
        <p:spPr>
          <a:xfrm>
            <a:off x="838200" y="2545230"/>
            <a:ext cx="5108891" cy="2402032"/>
          </a:xfrm>
          <a:prstGeom prst="rect">
            <a:avLst/>
          </a:prstGeom>
        </p:spPr>
      </p:pic>
      <p:pic>
        <p:nvPicPr>
          <p:cNvPr id="6" name="Picture 5">
            <a:extLst>
              <a:ext uri="{FF2B5EF4-FFF2-40B4-BE49-F238E27FC236}">
                <a16:creationId xmlns:a16="http://schemas.microsoft.com/office/drawing/2014/main" id="{E855102B-80FF-4697-89A6-2733B27E2F3B}"/>
              </a:ext>
            </a:extLst>
          </p:cNvPr>
          <p:cNvPicPr>
            <a:picLocks noChangeAspect="1"/>
          </p:cNvPicPr>
          <p:nvPr/>
        </p:nvPicPr>
        <p:blipFill>
          <a:blip r:embed="rId3"/>
          <a:stretch>
            <a:fillRect/>
          </a:stretch>
        </p:blipFill>
        <p:spPr>
          <a:xfrm>
            <a:off x="7832754" y="2005162"/>
            <a:ext cx="3060457" cy="4285859"/>
          </a:xfrm>
          <a:prstGeom prst="rect">
            <a:avLst/>
          </a:prstGeom>
        </p:spPr>
      </p:pic>
    </p:spTree>
    <p:extLst>
      <p:ext uri="{BB962C8B-B14F-4D97-AF65-F5344CB8AC3E}">
        <p14:creationId xmlns:p14="http://schemas.microsoft.com/office/powerpoint/2010/main" val="1633701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85FCCA-3A20-492A-8B8E-7E9ECCEC4491}"/>
              </a:ext>
            </a:extLst>
          </p:cNvPr>
          <p:cNvSpPr txBox="1"/>
          <p:nvPr/>
        </p:nvSpPr>
        <p:spPr>
          <a:xfrm>
            <a:off x="2106706" y="3204116"/>
            <a:ext cx="7978588" cy="1569660"/>
          </a:xfrm>
          <a:prstGeom prst="rect">
            <a:avLst/>
          </a:prstGeom>
          <a:noFill/>
        </p:spPr>
        <p:txBody>
          <a:bodyPr wrap="square">
            <a:spAutoFit/>
          </a:bodyPr>
          <a:lstStyle/>
          <a:p>
            <a:r>
              <a:rPr lang="ja-JP" altLang="en-US" sz="4800" dirty="0">
                <a:solidFill>
                  <a:schemeClr val="accent2"/>
                </a:solidFill>
                <a:ea typeface="游ゴシック Light"/>
              </a:rPr>
              <a:t>问答环节</a:t>
            </a:r>
            <a:br>
              <a:rPr lang="en-US" altLang="ja-JP" sz="4800" dirty="0">
                <a:solidFill>
                  <a:schemeClr val="accent2"/>
                </a:solidFill>
              </a:rPr>
            </a:br>
            <a:r>
              <a:rPr lang="en-US" sz="4800" dirty="0">
                <a:solidFill>
                  <a:schemeClr val="accent2"/>
                </a:solidFill>
              </a:rPr>
              <a:t>Question &amp; Answer Session</a:t>
            </a:r>
          </a:p>
        </p:txBody>
      </p:sp>
    </p:spTree>
    <p:extLst>
      <p:ext uri="{BB962C8B-B14F-4D97-AF65-F5344CB8AC3E}">
        <p14:creationId xmlns:p14="http://schemas.microsoft.com/office/powerpoint/2010/main" val="2186140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a:t>品质指标检测</a:t>
            </a:r>
            <a:br>
              <a:rPr lang="en-US" altLang="zh-CN" dirty="0"/>
            </a:br>
            <a:r>
              <a:rPr lang="en-US" dirty="0"/>
              <a:t>Quality Factors Tested</a:t>
            </a:r>
          </a:p>
        </p:txBody>
      </p:sp>
      <p:pic>
        <p:nvPicPr>
          <p:cNvPr id="6" name="Picture 5">
            <a:extLst>
              <a:ext uri="{FF2B5EF4-FFF2-40B4-BE49-F238E27FC236}">
                <a16:creationId xmlns:a16="http://schemas.microsoft.com/office/drawing/2014/main" id="{13D0BE02-2ACD-4487-9578-F7A33DF2E29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 y="1794019"/>
            <a:ext cx="2418347" cy="5080486"/>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B8289F79-3098-4256-9E5F-83E41B4F63BF}"/>
              </a:ext>
            </a:extLst>
          </p:cNvPr>
          <p:cNvGrpSpPr/>
          <p:nvPr/>
        </p:nvGrpSpPr>
        <p:grpSpPr>
          <a:xfrm>
            <a:off x="3292649" y="2030544"/>
            <a:ext cx="7746409" cy="4656952"/>
            <a:chOff x="838200" y="1898194"/>
            <a:chExt cx="7746409" cy="4656952"/>
          </a:xfrm>
        </p:grpSpPr>
        <p:sp>
          <p:nvSpPr>
            <p:cNvPr id="8" name="TextBox 7"/>
            <p:cNvSpPr txBox="1"/>
            <p:nvPr/>
          </p:nvSpPr>
          <p:spPr bwMode="auto">
            <a:xfrm>
              <a:off x="838200" y="1898194"/>
              <a:ext cx="3840480" cy="2286000"/>
            </a:xfrm>
            <a:prstGeom prst="rect">
              <a:avLst/>
            </a:prstGeom>
            <a:solidFill>
              <a:schemeClr val="bg2">
                <a:lumMod val="50000"/>
              </a:schemeClr>
            </a:solidFill>
            <a:ln>
              <a:noFill/>
            </a:ln>
          </p:spPr>
          <p:style>
            <a:lnRef idx="1">
              <a:schemeClr val="dk1"/>
            </a:lnRef>
            <a:fillRef idx="2">
              <a:schemeClr val="dk1"/>
            </a:fillRef>
            <a:effectRef idx="1">
              <a:schemeClr val="dk1"/>
            </a:effectRef>
            <a:fontRef idx="minor">
              <a:schemeClr val="dk1"/>
            </a:fontRef>
          </p:style>
          <p:txBody>
            <a:bodyPr wrap="square" rtlCol="0">
              <a:noAutofit/>
            </a:bodyPr>
            <a:lstStyle>
              <a:defPPr>
                <a:defRPr lang="en-US"/>
              </a:defPPr>
              <a:lvl1pPr>
                <a:defRPr sz="24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685800" algn="l"/>
                </a:tabLst>
              </a:pPr>
              <a:r>
                <a:rPr lang="zh-CN" altLang="en-US" sz="1800" dirty="0"/>
                <a:t>等级指标</a:t>
              </a:r>
              <a:r>
                <a:rPr lang="en-US" sz="1800" dirty="0"/>
                <a:t>Grading Factors</a:t>
              </a:r>
            </a:p>
            <a:p>
              <a:pPr lvl="1">
                <a:tabLst>
                  <a:tab pos="685800" algn="l"/>
                </a:tabLst>
              </a:pPr>
              <a:r>
                <a:rPr lang="zh-CN" altLang="en-US" dirty="0">
                  <a:solidFill>
                    <a:schemeClr val="bg1"/>
                  </a:solidFill>
                </a:rPr>
                <a:t>容重 </a:t>
              </a:r>
              <a:r>
                <a:rPr lang="en-US" dirty="0">
                  <a:solidFill>
                    <a:schemeClr val="bg1"/>
                  </a:solidFill>
                </a:rPr>
                <a:t>Test weight</a:t>
              </a:r>
            </a:p>
            <a:p>
              <a:pPr lvl="1">
                <a:tabLst>
                  <a:tab pos="685800" algn="l"/>
                </a:tabLst>
              </a:pPr>
              <a:r>
                <a:rPr lang="zh-CN" altLang="en-US" dirty="0">
                  <a:solidFill>
                    <a:schemeClr val="bg1"/>
                  </a:solidFill>
                </a:rPr>
                <a:t>破碎粒和杂质 </a:t>
              </a:r>
              <a:r>
                <a:rPr lang="en-US" dirty="0">
                  <a:solidFill>
                    <a:schemeClr val="bg1"/>
                  </a:solidFill>
                </a:rPr>
                <a:t>BNFM</a:t>
              </a:r>
            </a:p>
            <a:p>
              <a:pPr lvl="1">
                <a:tabLst>
                  <a:tab pos="685800" algn="l"/>
                </a:tabLst>
              </a:pPr>
              <a:r>
                <a:rPr lang="zh-CN" altLang="en-US" dirty="0">
                  <a:solidFill>
                    <a:schemeClr val="bg1"/>
                  </a:solidFill>
                </a:rPr>
                <a:t>杂质  </a:t>
              </a:r>
              <a:r>
                <a:rPr lang="en-US" dirty="0">
                  <a:solidFill>
                    <a:schemeClr val="bg1"/>
                  </a:solidFill>
                </a:rPr>
                <a:t>Foreign material</a:t>
              </a:r>
            </a:p>
            <a:p>
              <a:pPr lvl="1">
                <a:tabLst>
                  <a:tab pos="685800" algn="l"/>
                </a:tabLst>
              </a:pPr>
              <a:r>
                <a:rPr lang="zh-CN" altLang="en-US" dirty="0">
                  <a:solidFill>
                    <a:schemeClr val="bg1"/>
                  </a:solidFill>
                </a:rPr>
                <a:t>总损伤  </a:t>
              </a:r>
              <a:r>
                <a:rPr lang="en-US" dirty="0">
                  <a:solidFill>
                    <a:schemeClr val="bg1"/>
                  </a:solidFill>
                </a:rPr>
                <a:t>Total damage</a:t>
              </a:r>
            </a:p>
            <a:p>
              <a:pPr lvl="1">
                <a:tabLst>
                  <a:tab pos="685800" algn="l"/>
                </a:tabLst>
              </a:pPr>
              <a:r>
                <a:rPr lang="zh-CN" altLang="en-US" dirty="0">
                  <a:solidFill>
                    <a:schemeClr val="bg1"/>
                  </a:solidFill>
                </a:rPr>
                <a:t>热损伤  </a:t>
              </a:r>
              <a:r>
                <a:rPr lang="en-US" dirty="0">
                  <a:solidFill>
                    <a:schemeClr val="bg1"/>
                  </a:solidFill>
                </a:rPr>
                <a:t>Heat damage</a:t>
              </a:r>
            </a:p>
          </p:txBody>
        </p:sp>
        <p:sp>
          <p:nvSpPr>
            <p:cNvPr id="10" name="TextBox 9"/>
            <p:cNvSpPr txBox="1"/>
            <p:nvPr/>
          </p:nvSpPr>
          <p:spPr bwMode="auto">
            <a:xfrm>
              <a:off x="842296" y="4246822"/>
              <a:ext cx="3840480" cy="2286000"/>
            </a:xfrm>
            <a:prstGeom prst="rect">
              <a:avLst/>
            </a:prstGeom>
            <a:solidFill>
              <a:schemeClr val="accent1">
                <a:lumMod val="50000"/>
              </a:schemeClr>
            </a:solidFill>
            <a:ln>
              <a:noFill/>
            </a:ln>
          </p:spPr>
          <p:style>
            <a:lnRef idx="1">
              <a:schemeClr val="dk1"/>
            </a:lnRef>
            <a:fillRef idx="2">
              <a:schemeClr val="dk1"/>
            </a:fillRef>
            <a:effectRef idx="1">
              <a:schemeClr val="dk1"/>
            </a:effectRef>
            <a:fontRef idx="minor">
              <a:schemeClr val="dk1"/>
            </a:fontRef>
          </p:style>
          <p:txBody>
            <a:bodyPr wrap="square" rtlCol="0">
              <a:noAutofit/>
            </a:bodyPr>
            <a:lstStyle>
              <a:defPPr>
                <a:defRPr lang="en-US"/>
              </a:defPPr>
              <a:lvl1pPr>
                <a:defRPr sz="20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457200" algn="l"/>
                </a:tabLst>
              </a:pPr>
              <a:r>
                <a:rPr lang="zh-CN" altLang="en-US" sz="1800" dirty="0"/>
                <a:t>单宁 </a:t>
              </a:r>
              <a:r>
                <a:rPr lang="en-US" sz="1800" dirty="0"/>
                <a:t>Tannins</a:t>
              </a:r>
            </a:p>
            <a:p>
              <a:pPr>
                <a:tabLst>
                  <a:tab pos="457200" algn="l"/>
                </a:tabLst>
              </a:pPr>
              <a:r>
                <a:rPr lang="en-US" sz="1800" dirty="0"/>
                <a:t>	</a:t>
              </a:r>
            </a:p>
          </p:txBody>
        </p:sp>
        <p:sp>
          <p:nvSpPr>
            <p:cNvPr id="11" name="TextBox 10"/>
            <p:cNvSpPr txBox="1"/>
            <p:nvPr/>
          </p:nvSpPr>
          <p:spPr bwMode="auto">
            <a:xfrm>
              <a:off x="4744129" y="1917166"/>
              <a:ext cx="3840480" cy="2308324"/>
            </a:xfrm>
            <a:prstGeom prst="rect">
              <a:avLst/>
            </a:prstGeom>
            <a:solidFill>
              <a:schemeClr val="accent5"/>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defRPr sz="24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1800" dirty="0"/>
                <a:t>化学成分 </a:t>
              </a:r>
              <a:r>
                <a:rPr lang="en-US" sz="1800" dirty="0"/>
                <a:t>Chemical Composition</a:t>
              </a:r>
            </a:p>
            <a:p>
              <a:r>
                <a:rPr lang="en-US" sz="1800" dirty="0"/>
                <a:t>     </a:t>
              </a:r>
              <a:r>
                <a:rPr lang="zh-CN" altLang="en-US" sz="1800" dirty="0"/>
                <a:t>蛋白 </a:t>
              </a:r>
              <a:r>
                <a:rPr lang="en-US" sz="1800" dirty="0"/>
                <a:t>Protein</a:t>
              </a:r>
            </a:p>
            <a:p>
              <a:r>
                <a:rPr lang="en-US" sz="1800" dirty="0"/>
                <a:t>     </a:t>
              </a:r>
              <a:r>
                <a:rPr lang="zh-CN" altLang="en-US" sz="1800" dirty="0"/>
                <a:t>淀粉 </a:t>
              </a:r>
              <a:r>
                <a:rPr lang="en-US" sz="1800" dirty="0"/>
                <a:t>Starch</a:t>
              </a:r>
            </a:p>
            <a:p>
              <a:r>
                <a:rPr lang="en-US" sz="1800" dirty="0"/>
                <a:t>     </a:t>
              </a:r>
              <a:r>
                <a:rPr lang="zh-CN" altLang="en-US" sz="1800" dirty="0"/>
                <a:t>油 </a:t>
              </a:r>
              <a:r>
                <a:rPr lang="en-US" sz="1800" dirty="0"/>
                <a:t>Oil</a:t>
              </a:r>
            </a:p>
            <a:p>
              <a:r>
                <a:rPr lang="en-US" sz="1800" dirty="0"/>
                <a:t>     </a:t>
              </a:r>
            </a:p>
            <a:p>
              <a:endParaRPr lang="en-US" sz="1800" dirty="0"/>
            </a:p>
            <a:p>
              <a:r>
                <a:rPr lang="en-US" sz="1800" dirty="0"/>
                <a:t>     </a:t>
              </a:r>
              <a:endParaRPr lang="en-US" sz="1600" dirty="0"/>
            </a:p>
            <a:p>
              <a:endParaRPr lang="en-US" sz="1800" dirty="0"/>
            </a:p>
          </p:txBody>
        </p:sp>
        <p:sp>
          <p:nvSpPr>
            <p:cNvPr id="7" name="TextBox 6"/>
            <p:cNvSpPr txBox="1"/>
            <p:nvPr/>
          </p:nvSpPr>
          <p:spPr bwMode="auto">
            <a:xfrm>
              <a:off x="4744129" y="4246822"/>
              <a:ext cx="3840480" cy="230832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defRPr sz="24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457200" algn="l"/>
                </a:tabLst>
              </a:pPr>
              <a:r>
                <a:rPr lang="zh-CN" altLang="en-US" sz="1800" dirty="0"/>
                <a:t>物理指标 </a:t>
              </a:r>
              <a:r>
                <a:rPr lang="en-US" sz="1800" dirty="0"/>
                <a:t>Physical Factors</a:t>
              </a:r>
            </a:p>
            <a:p>
              <a:pPr>
                <a:tabLst>
                  <a:tab pos="457200" algn="l"/>
                </a:tabLst>
              </a:pPr>
              <a:r>
                <a:rPr lang="en-US" sz="1800" dirty="0"/>
                <a:t>	</a:t>
              </a:r>
              <a:r>
                <a:rPr lang="zh-CN" altLang="en-US" sz="1800" dirty="0"/>
                <a:t>籽粒直径 </a:t>
              </a:r>
              <a:r>
                <a:rPr lang="en-US" sz="1800" dirty="0"/>
                <a:t>Kernel diameter</a:t>
              </a:r>
            </a:p>
            <a:p>
              <a:pPr>
                <a:tabLst>
                  <a:tab pos="457200" algn="l"/>
                </a:tabLst>
              </a:pPr>
              <a:r>
                <a:rPr lang="en-US" sz="1800" dirty="0"/>
                <a:t>	</a:t>
              </a:r>
              <a:r>
                <a:rPr lang="zh-CN" altLang="en-US" sz="1800" dirty="0"/>
                <a:t>千粒重 </a:t>
              </a:r>
              <a:r>
                <a:rPr lang="en-US" sz="1800" dirty="0"/>
                <a:t>1000-kernel weight</a:t>
              </a:r>
            </a:p>
            <a:p>
              <a:pPr>
                <a:tabLst>
                  <a:tab pos="457200" algn="l"/>
                </a:tabLst>
              </a:pPr>
              <a:r>
                <a:rPr lang="en-US" sz="1800" dirty="0"/>
                <a:t>	</a:t>
              </a:r>
              <a:r>
                <a:rPr lang="zh-CN" altLang="en-US" sz="1800" dirty="0"/>
                <a:t>籽粒硬度指数 </a:t>
              </a:r>
              <a:br>
                <a:rPr lang="en-US" altLang="zh-CN" sz="1800" dirty="0"/>
              </a:br>
              <a:r>
                <a:rPr lang="en-US" altLang="zh-CN" sz="1800" dirty="0"/>
                <a:t>	</a:t>
              </a:r>
              <a:r>
                <a:rPr lang="en-US" sz="1800" dirty="0"/>
                <a:t>Kernel hardness index</a:t>
              </a:r>
            </a:p>
            <a:p>
              <a:pPr>
                <a:tabLst>
                  <a:tab pos="457200" algn="l"/>
                </a:tabLst>
              </a:pPr>
              <a:r>
                <a:rPr lang="en-US" sz="1800" dirty="0"/>
                <a:t>	</a:t>
              </a:r>
            </a:p>
            <a:p>
              <a:pPr>
                <a:tabLst>
                  <a:tab pos="457200" algn="l"/>
                </a:tabLst>
              </a:pPr>
              <a:endParaRPr lang="en-US" sz="1800" dirty="0"/>
            </a:p>
            <a:p>
              <a:pPr>
                <a:tabLst>
                  <a:tab pos="457200" algn="l"/>
                </a:tabLst>
              </a:pPr>
              <a:endParaRPr lang="en-US" sz="1800" dirty="0"/>
            </a:p>
          </p:txBody>
        </p:sp>
      </p:grpSp>
    </p:spTree>
    <p:custDataLst>
      <p:tags r:id="rId1"/>
    </p:custDataLst>
    <p:extLst>
      <p:ext uri="{BB962C8B-B14F-4D97-AF65-F5344CB8AC3E}">
        <p14:creationId xmlns:p14="http://schemas.microsoft.com/office/powerpoint/2010/main" val="265728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zh-CN" altLang="en-US" sz="6000" dirty="0"/>
              <a:t>等级指标</a:t>
            </a:r>
            <a:br>
              <a:rPr lang="en-US" altLang="zh-CN" sz="6000" dirty="0"/>
            </a:br>
            <a:r>
              <a:rPr lang="en-US" dirty="0"/>
              <a:t>Grade Factors</a:t>
            </a:r>
          </a:p>
        </p:txBody>
      </p:sp>
    </p:spTree>
    <p:custDataLst>
      <p:tags r:id="rId1"/>
    </p:custDataLst>
    <p:extLst>
      <p:ext uri="{BB962C8B-B14F-4D97-AF65-F5344CB8AC3E}">
        <p14:creationId xmlns:p14="http://schemas.microsoft.com/office/powerpoint/2010/main" val="360343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zh-CN" altLang="en-US" sz="4400" dirty="0"/>
              <a:t>等级和指标</a:t>
            </a:r>
            <a:br>
              <a:rPr lang="en-US" altLang="zh-CN" sz="4400" dirty="0"/>
            </a:br>
            <a:r>
              <a:rPr lang="en-US" dirty="0"/>
              <a:t>Grades and Grade Requirements</a:t>
            </a:r>
          </a:p>
        </p:txBody>
      </p:sp>
      <p:graphicFrame>
        <p:nvGraphicFramePr>
          <p:cNvPr id="13" name="Table 12"/>
          <p:cNvGraphicFramePr>
            <a:graphicFrameLocks noGrp="1"/>
          </p:cNvGraphicFramePr>
          <p:nvPr>
            <p:extLst>
              <p:ext uri="{D42A27DB-BD31-4B8C-83A1-F6EECF244321}">
                <p14:modId xmlns:p14="http://schemas.microsoft.com/office/powerpoint/2010/main" val="2356621487"/>
              </p:ext>
            </p:extLst>
          </p:nvPr>
        </p:nvGraphicFramePr>
        <p:xfrm>
          <a:off x="0" y="1554207"/>
          <a:ext cx="12192000" cy="4444998"/>
        </p:xfrm>
        <a:graphic>
          <a:graphicData uri="http://schemas.openxmlformats.org/drawingml/2006/table">
            <a:tbl>
              <a:tblPr bandRow="1">
                <a:tableStyleId>{68D230F3-CF80-4859-8CE7-A43EE81993B5}</a:tableStyleId>
              </a:tblPr>
              <a:tblGrid>
                <a:gridCol w="1930400">
                  <a:extLst>
                    <a:ext uri="{9D8B030D-6E8A-4147-A177-3AD203B41FA5}">
                      <a16:colId xmlns:a16="http://schemas.microsoft.com/office/drawing/2014/main" val="3960001465"/>
                    </a:ext>
                  </a:extLst>
                </a:gridCol>
                <a:gridCol w="1644073">
                  <a:extLst>
                    <a:ext uri="{9D8B030D-6E8A-4147-A177-3AD203B41FA5}">
                      <a16:colId xmlns:a16="http://schemas.microsoft.com/office/drawing/2014/main" val="1729254659"/>
                    </a:ext>
                  </a:extLst>
                </a:gridCol>
                <a:gridCol w="2022763">
                  <a:extLst>
                    <a:ext uri="{9D8B030D-6E8A-4147-A177-3AD203B41FA5}">
                      <a16:colId xmlns:a16="http://schemas.microsoft.com/office/drawing/2014/main" val="2308497576"/>
                    </a:ext>
                  </a:extLst>
                </a:gridCol>
                <a:gridCol w="1985819">
                  <a:extLst>
                    <a:ext uri="{9D8B030D-6E8A-4147-A177-3AD203B41FA5}">
                      <a16:colId xmlns:a16="http://schemas.microsoft.com/office/drawing/2014/main" val="4123558040"/>
                    </a:ext>
                  </a:extLst>
                </a:gridCol>
                <a:gridCol w="1487054">
                  <a:extLst>
                    <a:ext uri="{9D8B030D-6E8A-4147-A177-3AD203B41FA5}">
                      <a16:colId xmlns:a16="http://schemas.microsoft.com/office/drawing/2014/main" val="2537082509"/>
                    </a:ext>
                  </a:extLst>
                </a:gridCol>
                <a:gridCol w="1551709">
                  <a:extLst>
                    <a:ext uri="{9D8B030D-6E8A-4147-A177-3AD203B41FA5}">
                      <a16:colId xmlns:a16="http://schemas.microsoft.com/office/drawing/2014/main" val="1428054199"/>
                    </a:ext>
                  </a:extLst>
                </a:gridCol>
                <a:gridCol w="1570182">
                  <a:extLst>
                    <a:ext uri="{9D8B030D-6E8A-4147-A177-3AD203B41FA5}">
                      <a16:colId xmlns:a16="http://schemas.microsoft.com/office/drawing/2014/main" val="2968029455"/>
                    </a:ext>
                  </a:extLst>
                </a:gridCol>
              </a:tblGrid>
              <a:tr h="359165">
                <a:tc rowSpan="2">
                  <a:txBody>
                    <a:bodyPr/>
                    <a:lstStyle/>
                    <a:p>
                      <a:pPr algn="ctr" fontAlgn="b">
                        <a:lnSpc>
                          <a:spcPct val="85000"/>
                        </a:lnSpc>
                      </a:pPr>
                      <a:r>
                        <a:rPr lang="en-US" sz="2000" b="0" i="0" u="none" strike="noStrike" dirty="0">
                          <a:solidFill>
                            <a:schemeClr val="tx2"/>
                          </a:solidFill>
                          <a:effectLst/>
                          <a:latin typeface="Microsoft YaHei" panose="020B0503020204020204" pitchFamily="34" charset="-122"/>
                          <a:ea typeface="Microsoft YaHei" panose="020B0503020204020204" pitchFamily="34" charset="-122"/>
                        </a:rPr>
                        <a:t> </a:t>
                      </a: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最小</a:t>
                      </a: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Minimum</a:t>
                      </a: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 latinLnBrk="0" hangingPunct="1">
                        <a:lnSpc>
                          <a:spcPct val="85000"/>
                        </a:lnSpc>
                        <a:spcBef>
                          <a:spcPts val="0"/>
                        </a:spcBef>
                        <a:spcAft>
                          <a:spcPts val="0"/>
                        </a:spcAft>
                        <a:buClrTx/>
                        <a:buSzTx/>
                        <a:buFontTx/>
                        <a:buNone/>
                        <a:tabLst/>
                        <a:defRPr/>
                      </a:pPr>
                      <a:endParaRPr lang="en-US" sz="3200" b="0" i="0" u="none" strike="noStrike" dirty="0">
                        <a:solidFill>
                          <a:srgbClr val="000000"/>
                        </a:solidFill>
                        <a:effectLst/>
                        <a:latin typeface="Franklin Gothic Book" panose="020B0503020102020204" pitchFamily="34" charset="0"/>
                      </a:endParaRPr>
                    </a:p>
                  </a:txBody>
                  <a:tcPr marL="12700" marR="12700" marT="127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FC0"/>
                    </a:solidFill>
                  </a:tcPr>
                </a:tc>
                <a:tc gridSpan="4">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最大限值 </a:t>
                      </a: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Maximum Limits of</a:t>
                      </a:r>
                    </a:p>
                  </a:txBody>
                  <a:tcPr marL="12700" marR="12700" marT="12700" marB="0" anchor="b">
                    <a:lnL>
                      <a:noFill/>
                    </a:lnL>
                    <a:lnR>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pPr algn="ctr" fontAlgn="b"/>
                      <a:endParaRPr lang="en-US" sz="2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28745153"/>
                  </a:ext>
                </a:extLst>
              </a:tr>
              <a:tr h="876481">
                <a:tc vMerge="1">
                  <a:txBody>
                    <a:bodyPr/>
                    <a:lstStyle/>
                    <a:p>
                      <a:pPr algn="ctr" fontAlgn="b"/>
                      <a:endParaRPr lang="en-US" sz="2400" b="0" i="0" u="none" strike="noStrike" dirty="0">
                        <a:solidFill>
                          <a:srgbClr val="000000"/>
                        </a:solidFill>
                        <a:effectLst/>
                        <a:latin typeface="Franklin Gothic Book" panose="020B0503020102020204" pitchFamily="34" charset="0"/>
                      </a:endParaRPr>
                    </a:p>
                  </a:txBody>
                  <a:tcPr marL="9525" marR="9525" marT="9525" marB="0" anchor="b">
                    <a:solidFill>
                      <a:srgbClr val="DBDBDB"/>
                    </a:solidFill>
                  </a:tcPr>
                </a:tc>
                <a:tc gridSpan="2">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容重</a:t>
                      </a: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Test Weight</a:t>
                      </a:r>
                    </a:p>
                  </a:txBody>
                  <a:tcPr marL="12700" marR="12700" marT="12700" marB="0" anchor="b">
                    <a:lnL>
                      <a:noFill/>
                    </a:lnL>
                    <a:lnR>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 latinLnBrk="0" hangingPunct="1">
                        <a:lnSpc>
                          <a:spcPct val="85000"/>
                        </a:lnSpc>
                        <a:spcBef>
                          <a:spcPts val="0"/>
                        </a:spcBef>
                        <a:spcAft>
                          <a:spcPts val="0"/>
                        </a:spcAft>
                        <a:buClrTx/>
                        <a:buSzTx/>
                        <a:buFontTx/>
                        <a:buNone/>
                        <a:tabLst/>
                        <a:defRPr/>
                      </a:pPr>
                      <a:endParaRPr lang="en-US" sz="3200" b="0" i="0" u="none" strike="noStrike" dirty="0">
                        <a:solidFill>
                          <a:srgbClr val="000000"/>
                        </a:solidFill>
                        <a:effectLst/>
                        <a:latin typeface="Franklin Gothic Book" panose="020B0503020102020204" pitchFamily="34" charset="0"/>
                      </a:endParaRPr>
                    </a:p>
                  </a:txBody>
                  <a:tcPr marL="12700" marR="12700" marT="1270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CFC0"/>
                    </a:solidFill>
                  </a:tcPr>
                </a:tc>
                <a:tc gridSpan="2">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损伤粒 </a:t>
                      </a: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Damaged Kernels</a:t>
                      </a:r>
                    </a:p>
                  </a:txBody>
                  <a:tcPr marL="12700" marR="12700" marT="1270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b"/>
                      <a:endParaRPr lang="en-US" sz="2400" b="0" i="0" u="none" strike="noStrike" dirty="0">
                        <a:solidFill>
                          <a:srgbClr val="000000"/>
                        </a:solidFill>
                        <a:effectLst/>
                        <a:latin typeface="Franklin Gothic Book" panose="020B05030201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BDB"/>
                    </a:solidFill>
                  </a:tcPr>
                </a:tc>
                <a:tc gridSpan="2">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破碎粒和杂质</a:t>
                      </a:r>
                      <a:br>
                        <a:rPr lang="en-US" altLang="zh-CN"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noProof="0" dirty="0">
                          <a:solidFill>
                            <a:schemeClr val="tx2"/>
                          </a:solidFill>
                          <a:effectLst/>
                          <a:latin typeface="Microsoft YaHei" panose="020B0503020204020204" pitchFamily="34" charset="-122"/>
                          <a:ea typeface="Microsoft YaHei" panose="020B0503020204020204" pitchFamily="34" charset="-122"/>
                          <a:cs typeface="+mn-cs"/>
                        </a:rPr>
                        <a:t>Broken Kernels and Foreign Material</a:t>
                      </a:r>
                    </a:p>
                  </a:txBody>
                  <a:tcPr marL="12700" marR="12700" marT="1270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546A"/>
                        </a:solidFill>
                        <a:effectLst/>
                        <a:uLnTx/>
                        <a:uFillTx/>
                        <a:latin typeface="Arial" panose="020B0604020202020204"/>
                        <a:ea typeface="+mn-ea"/>
                        <a:cs typeface="+mn-cs"/>
                      </a:endParaRPr>
                    </a:p>
                  </a:txBody>
                  <a:tcPr marL="12700" marR="12700" marT="12700" marB="0" anchor="b">
                    <a:lnL>
                      <a:noFill/>
                    </a:lnL>
                    <a:lnR>
                      <a:noFill/>
                    </a:lnR>
                    <a:lnT w="63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54360">
                <a:tc>
                  <a:txBody>
                    <a:bodyPr/>
                    <a:lstStyle/>
                    <a:p>
                      <a:pPr algn="ctr" fontAlgn="b"/>
                      <a:r>
                        <a:rPr lang="zh-CN" altLang="en-US" sz="2000" b="0" i="0" u="none" strike="noStrike" dirty="0">
                          <a:solidFill>
                            <a:schemeClr val="tx2"/>
                          </a:solidFill>
                          <a:effectLst/>
                          <a:latin typeface="Microsoft YaHei" panose="020B0503020204020204" pitchFamily="34" charset="-122"/>
                          <a:ea typeface="Microsoft YaHei" panose="020B0503020204020204" pitchFamily="34" charset="-122"/>
                        </a:rPr>
                        <a:t>等级</a:t>
                      </a:r>
                      <a:br>
                        <a:rPr lang="en-US" altLang="zh-CN" sz="2000" b="0" i="0" u="none" strike="noStrike" dirty="0">
                          <a:solidFill>
                            <a:schemeClr val="tx2"/>
                          </a:solidFill>
                          <a:effectLst/>
                          <a:latin typeface="Microsoft YaHei" panose="020B0503020204020204" pitchFamily="34" charset="-122"/>
                          <a:ea typeface="Microsoft YaHei" panose="020B0503020204020204" pitchFamily="34" charset="-122"/>
                        </a:rPr>
                      </a:br>
                      <a:r>
                        <a:rPr lang="en-US" sz="2000" b="0" i="0" u="none" strike="noStrike" dirty="0">
                          <a:solidFill>
                            <a:schemeClr val="tx2"/>
                          </a:solidFill>
                          <a:effectLst/>
                          <a:latin typeface="Microsoft YaHei" panose="020B0503020204020204" pitchFamily="34" charset="-122"/>
                          <a:ea typeface="Microsoft YaHei" panose="020B0503020204020204" pitchFamily="34" charset="-122"/>
                        </a:rPr>
                        <a:t>Grade</a:t>
                      </a:r>
                      <a:endParaRPr lang="en-US" sz="1600" b="0" i="0" u="none" strike="noStrike" dirty="0">
                        <a:solidFill>
                          <a:schemeClr val="tx2"/>
                        </a:solidFill>
                        <a:effectLst/>
                        <a:latin typeface="Microsoft YaHei" panose="020B0503020204020204" pitchFamily="34" charset="-122"/>
                        <a:ea typeface="Microsoft YaHei" panose="020B0503020204020204" pitchFamily="34" charset="-122"/>
                      </a:endParaRPr>
                    </a:p>
                  </a:txBody>
                  <a:tcPr marL="12700" marR="12700" marT="12700" marB="0" anchor="b">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fontAlgn="b">
                        <a:lnSpc>
                          <a:spcPct val="85000"/>
                        </a:lnSpc>
                      </a:pP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 </a:t>
                      </a: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磅</a:t>
                      </a:r>
                      <a:r>
                        <a:rPr lang="en-US" altLang="zh-CN"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a:t>
                      </a: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蒲</a:t>
                      </a: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Pounds </a:t>
                      </a:r>
                      <a:b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per </a:t>
                      </a:r>
                      <a:b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Bushel</a:t>
                      </a:r>
                    </a:p>
                  </a:txBody>
                  <a:tcPr marL="12700" marR="12700" marT="1270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公斤</a:t>
                      </a:r>
                      <a:r>
                        <a:rPr lang="en-US" altLang="zh-CN"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a:t>
                      </a: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百升</a:t>
                      </a: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Kilograms </a:t>
                      </a:r>
                    </a:p>
                    <a:p>
                      <a:pPr algn="ctr" fontAlgn="b">
                        <a:lnSpc>
                          <a:spcPct val="85000"/>
                        </a:lnSpc>
                      </a:pP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per Hectoliter</a:t>
                      </a:r>
                    </a:p>
                  </a:txBody>
                  <a:tcPr marL="12700" marR="12700" marT="1270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热损</a:t>
                      </a:r>
                      <a:br>
                        <a:rPr lang="en-US" altLang="zh-CN"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Heat Damage</a:t>
                      </a:r>
                      <a:b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a:t>
                      </a:r>
                    </a:p>
                  </a:txBody>
                  <a:tcPr marL="12700" marR="12700" marT="1270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总损</a:t>
                      </a:r>
                      <a:br>
                        <a:rPr lang="en-US" altLang="zh-CN"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Total</a:t>
                      </a:r>
                      <a:b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a:t>
                      </a:r>
                    </a:p>
                  </a:txBody>
                  <a:tcPr marL="12700" marR="12700" marT="12700" marB="0" anchor="b">
                    <a:lnL>
                      <a:noFill/>
                    </a:lnL>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 latinLnBrk="0" hangingPunct="1">
                        <a:lnSpc>
                          <a:spcPct val="85000"/>
                        </a:lnSpc>
                        <a:spcBef>
                          <a:spcPts val="0"/>
                        </a:spcBef>
                        <a:spcAft>
                          <a:spcPts val="0"/>
                        </a:spcAft>
                        <a:buClrTx/>
                        <a:buSzTx/>
                        <a:buFontTx/>
                        <a:buNone/>
                        <a:tabLst/>
                        <a:defRPr/>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杂质</a:t>
                      </a:r>
                      <a:r>
                        <a:rPr lang="en-US" sz="2000" b="0" i="0" u="none" strike="noStrike" kern="1200" baseline="0" noProof="0" dirty="0">
                          <a:solidFill>
                            <a:schemeClr val="tx2"/>
                          </a:solidFill>
                          <a:effectLst/>
                          <a:latin typeface="Microsoft YaHei" panose="020B0503020204020204" pitchFamily="34" charset="-122"/>
                          <a:ea typeface="Microsoft YaHei" panose="020B0503020204020204" pitchFamily="34" charset="-122"/>
                          <a:cs typeface="+mn-cs"/>
                        </a:rPr>
                        <a:t>Foreign Material (%)</a:t>
                      </a:r>
                    </a:p>
                  </a:txBody>
                  <a:tcPr marL="12700" marR="12700" marT="12700" marB="0" anchor="b">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fontAlgn="b">
                        <a:lnSpc>
                          <a:spcPct val="85000"/>
                        </a:lnSpc>
                      </a:pP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破碎粒和杂质</a:t>
                      </a:r>
                      <a:br>
                        <a:rPr lang="en-US" altLang="zh-CN"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b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BNFM </a:t>
                      </a:r>
                    </a:p>
                    <a:p>
                      <a:pPr algn="ctr" fontAlgn="b">
                        <a:lnSpc>
                          <a:spcPct val="85000"/>
                        </a:lnSpc>
                      </a:pPr>
                      <a:r>
                        <a:rPr 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a:t>
                      </a:r>
                    </a:p>
                  </a:txBody>
                  <a:tcPr marL="12700" marR="12700" marT="12700" marB="0" anchor="b">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80821370"/>
                  </a:ext>
                </a:extLst>
              </a:tr>
              <a:tr h="538748">
                <a:tc>
                  <a:txBody>
                    <a:bodyPr/>
                    <a:lstStyle/>
                    <a:p>
                      <a:pPr marL="61913" lvl="0" indent="0" algn="ctr" rtl="0" fontAlgn="ctr"/>
                      <a:r>
                        <a:rPr lang="en-US" sz="2800" u="none" strike="noStrike" dirty="0">
                          <a:solidFill>
                            <a:schemeClr val="tx2"/>
                          </a:solidFill>
                          <a:effectLst/>
                          <a:latin typeface="Microsoft YaHei" panose="020B0503020204020204" pitchFamily="34" charset="-122"/>
                          <a:ea typeface="Microsoft YaHei" panose="020B0503020204020204" pitchFamily="34" charset="-122"/>
                        </a:rPr>
                        <a:t>U.S.</a:t>
                      </a:r>
                      <a:r>
                        <a:rPr lang="en-US" sz="2800" u="none" strike="noStrike" baseline="0" dirty="0">
                          <a:solidFill>
                            <a:schemeClr val="tx2"/>
                          </a:solidFill>
                          <a:effectLst/>
                          <a:latin typeface="Microsoft YaHei" panose="020B0503020204020204" pitchFamily="34" charset="-122"/>
                          <a:ea typeface="Microsoft YaHei" panose="020B0503020204020204" pitchFamily="34" charset="-122"/>
                        </a:rPr>
                        <a:t> No. 1</a:t>
                      </a:r>
                      <a:endParaRPr lang="en-US" sz="2800" b="0" i="0" u="none" strike="noStrike" dirty="0">
                        <a:solidFill>
                          <a:schemeClr val="tx2"/>
                        </a:solidFill>
                        <a:effectLst/>
                        <a:latin typeface="Microsoft YaHei" panose="020B0503020204020204" pitchFamily="34" charset="-122"/>
                        <a:ea typeface="Microsoft YaHei" panose="020B0503020204020204" pitchFamily="34" charset="-122"/>
                      </a:endParaRPr>
                    </a:p>
                  </a:txBody>
                  <a:tcPr marL="1143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57.0</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72.1</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0.2</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2.0</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1.0</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3.0</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95545150"/>
                  </a:ext>
                </a:extLst>
              </a:tr>
              <a:tr h="538748">
                <a:tc>
                  <a:txBody>
                    <a:bodyPr/>
                    <a:lstStyle/>
                    <a:p>
                      <a:pPr marL="61913" lvl="0" indent="0" algn="ctr" rtl="0" fontAlgn="ctr"/>
                      <a:r>
                        <a:rPr lang="en-US" sz="2800" u="none" strike="noStrike" dirty="0">
                          <a:solidFill>
                            <a:schemeClr val="tx2"/>
                          </a:solidFill>
                          <a:effectLst/>
                          <a:latin typeface="Microsoft YaHei" panose="020B0503020204020204" pitchFamily="34" charset="-122"/>
                          <a:ea typeface="Microsoft YaHei" panose="020B0503020204020204" pitchFamily="34" charset="-122"/>
                        </a:rPr>
                        <a:t>U.S. No. 2</a:t>
                      </a:r>
                      <a:endParaRPr lang="en-US" sz="2800" b="0" i="0" u="none" strike="noStrike" dirty="0">
                        <a:solidFill>
                          <a:schemeClr val="tx2"/>
                        </a:solidFill>
                        <a:effectLst/>
                        <a:latin typeface="Microsoft YaHei" panose="020B0503020204020204" pitchFamily="34" charset="-122"/>
                        <a:ea typeface="Microsoft YaHei" panose="020B0503020204020204" pitchFamily="34" charset="-122"/>
                      </a:endParaRPr>
                    </a:p>
                  </a:txBody>
                  <a:tcPr marL="1143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55.0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69.5</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0.5</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5.0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2.0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6.0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1643908447"/>
                  </a:ext>
                </a:extLst>
              </a:tr>
              <a:tr h="538748">
                <a:tc>
                  <a:txBody>
                    <a:bodyPr/>
                    <a:lstStyle/>
                    <a:p>
                      <a:pPr marL="61913" lvl="0" indent="0" algn="ctr" rtl="0" fontAlgn="ctr">
                        <a:tabLst/>
                      </a:pPr>
                      <a:r>
                        <a:rPr lang="en-US" sz="2800" u="none" strike="noStrike" dirty="0">
                          <a:solidFill>
                            <a:schemeClr val="tx2"/>
                          </a:solidFill>
                          <a:effectLst/>
                          <a:latin typeface="Microsoft YaHei" panose="020B0503020204020204" pitchFamily="34" charset="-122"/>
                          <a:ea typeface="Microsoft YaHei" panose="020B0503020204020204" pitchFamily="34" charset="-122"/>
                        </a:rPr>
                        <a:t>U.S. No. 3</a:t>
                      </a:r>
                      <a:endParaRPr lang="en-US" sz="2800" b="0" i="0" u="none" strike="noStrike" dirty="0">
                        <a:solidFill>
                          <a:schemeClr val="tx2"/>
                        </a:solidFill>
                        <a:effectLst/>
                        <a:latin typeface="Microsoft YaHei" panose="020B0503020204020204" pitchFamily="34" charset="-122"/>
                        <a:ea typeface="Microsoft YaHei" panose="020B0503020204020204" pitchFamily="34" charset="-122"/>
                      </a:endParaRPr>
                    </a:p>
                  </a:txBody>
                  <a:tcPr marL="1143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53.0</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66.9</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1.0</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10.0</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3.0</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8.0</a:t>
                      </a:r>
                    </a:p>
                  </a:txBody>
                  <a:tcPr marL="12700" marR="12700" marT="1270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00187913"/>
                  </a:ext>
                </a:extLst>
              </a:tr>
              <a:tr h="538748">
                <a:tc>
                  <a:txBody>
                    <a:bodyPr/>
                    <a:lstStyle/>
                    <a:p>
                      <a:pPr marL="61913" lvl="0" indent="0" algn="ctr" rtl="0" fontAlgn="ctr"/>
                      <a:r>
                        <a:rPr lang="en-US" sz="2800" u="none" strike="noStrike" dirty="0">
                          <a:solidFill>
                            <a:schemeClr val="tx2"/>
                          </a:solidFill>
                          <a:effectLst/>
                          <a:latin typeface="Microsoft YaHei" panose="020B0503020204020204" pitchFamily="34" charset="-122"/>
                          <a:ea typeface="Microsoft YaHei" panose="020B0503020204020204" pitchFamily="34" charset="-122"/>
                        </a:rPr>
                        <a:t>U.S. No. 4</a:t>
                      </a:r>
                      <a:endParaRPr lang="en-US" sz="2800" b="0" i="0" u="none" strike="noStrike" dirty="0">
                        <a:solidFill>
                          <a:schemeClr val="tx2"/>
                        </a:solidFill>
                        <a:effectLst/>
                        <a:latin typeface="Microsoft YaHei" panose="020B0503020204020204" pitchFamily="34" charset="-122"/>
                        <a:ea typeface="Microsoft YaHei" panose="020B0503020204020204" pitchFamily="34" charset="-122"/>
                      </a:endParaRPr>
                    </a:p>
                  </a:txBody>
                  <a:tcPr marL="1143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51.0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63.1</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3.0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15.0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4.0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24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10.0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1520238347"/>
                  </a:ext>
                </a:extLst>
              </a:tr>
            </a:tbl>
          </a:graphicData>
        </a:graphic>
      </p:graphicFrame>
    </p:spTree>
    <p:custDataLst>
      <p:tags r:id="rId1"/>
    </p:custDataLst>
    <p:extLst>
      <p:ext uri="{BB962C8B-B14F-4D97-AF65-F5344CB8AC3E}">
        <p14:creationId xmlns:p14="http://schemas.microsoft.com/office/powerpoint/2010/main" val="136979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zh-CN" altLang="en-US" sz="4400" dirty="0"/>
              <a:t>等级指标</a:t>
            </a:r>
            <a:br>
              <a:rPr lang="en-US" altLang="zh-CN" sz="4400" dirty="0"/>
            </a:br>
            <a:r>
              <a:rPr lang="en-US" dirty="0"/>
              <a:t>Grade Factors</a:t>
            </a:r>
          </a:p>
        </p:txBody>
      </p:sp>
      <p:graphicFrame>
        <p:nvGraphicFramePr>
          <p:cNvPr id="6" name="Table 5"/>
          <p:cNvGraphicFramePr>
            <a:graphicFrameLocks noGrp="1"/>
          </p:cNvGraphicFramePr>
          <p:nvPr>
            <p:extLst>
              <p:ext uri="{D42A27DB-BD31-4B8C-83A1-F6EECF244321}">
                <p14:modId xmlns:p14="http://schemas.microsoft.com/office/powerpoint/2010/main" val="2022086920"/>
              </p:ext>
            </p:extLst>
          </p:nvPr>
        </p:nvGraphicFramePr>
        <p:xfrm>
          <a:off x="-1" y="1565770"/>
          <a:ext cx="12192002" cy="4392676"/>
        </p:xfrm>
        <a:graphic>
          <a:graphicData uri="http://schemas.openxmlformats.org/drawingml/2006/table">
            <a:tbl>
              <a:tblPr bandRow="1">
                <a:tableStyleId>{68D230F3-CF80-4859-8CE7-A43EE81993B5}</a:tableStyleId>
              </a:tblPr>
              <a:tblGrid>
                <a:gridCol w="3463963">
                  <a:extLst>
                    <a:ext uri="{9D8B030D-6E8A-4147-A177-3AD203B41FA5}">
                      <a16:colId xmlns:a16="http://schemas.microsoft.com/office/drawing/2014/main" val="3960001465"/>
                    </a:ext>
                  </a:extLst>
                </a:gridCol>
                <a:gridCol w="1699390">
                  <a:extLst>
                    <a:ext uri="{9D8B030D-6E8A-4147-A177-3AD203B41FA5}">
                      <a16:colId xmlns:a16="http://schemas.microsoft.com/office/drawing/2014/main" val="476811793"/>
                    </a:ext>
                  </a:extLst>
                </a:gridCol>
                <a:gridCol w="1655076">
                  <a:extLst>
                    <a:ext uri="{9D8B030D-6E8A-4147-A177-3AD203B41FA5}">
                      <a16:colId xmlns:a16="http://schemas.microsoft.com/office/drawing/2014/main" val="4123558040"/>
                    </a:ext>
                  </a:extLst>
                </a:gridCol>
                <a:gridCol w="1791191">
                  <a:extLst>
                    <a:ext uri="{9D8B030D-6E8A-4147-A177-3AD203B41FA5}">
                      <a16:colId xmlns:a16="http://schemas.microsoft.com/office/drawing/2014/main" val="2537082509"/>
                    </a:ext>
                  </a:extLst>
                </a:gridCol>
                <a:gridCol w="1791191">
                  <a:extLst>
                    <a:ext uri="{9D8B030D-6E8A-4147-A177-3AD203B41FA5}">
                      <a16:colId xmlns:a16="http://schemas.microsoft.com/office/drawing/2014/main" val="2968029455"/>
                    </a:ext>
                  </a:extLst>
                </a:gridCol>
                <a:gridCol w="1791191">
                  <a:extLst>
                    <a:ext uri="{9D8B030D-6E8A-4147-A177-3AD203B41FA5}">
                      <a16:colId xmlns:a16="http://schemas.microsoft.com/office/drawing/2014/main" val="4094961775"/>
                    </a:ext>
                  </a:extLst>
                </a:gridCol>
              </a:tblGrid>
              <a:tr h="822960">
                <a:tc>
                  <a:txBody>
                    <a:bodyPr/>
                    <a:lstStyle/>
                    <a:p>
                      <a:pPr algn="l" fontAlgn="b">
                        <a:lnSpc>
                          <a:spcPct val="85000"/>
                        </a:lnSpc>
                      </a:pPr>
                      <a:endParaRPr lang="en-US" sz="28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u="none" strike="noStrike" dirty="0">
                          <a:solidFill>
                            <a:schemeClr val="tx2"/>
                          </a:solidFill>
                          <a:effectLst/>
                          <a:latin typeface="Arial Narrow" panose="020B0606020202030204" pitchFamily="34" charset="0"/>
                        </a:rPr>
                        <a:t>样本数</a:t>
                      </a:r>
                      <a:r>
                        <a:rPr lang="en-US" sz="2800" u="none" strike="noStrike" dirty="0">
                          <a:solidFill>
                            <a:schemeClr val="tx2"/>
                          </a:solidFill>
                          <a:effectLst/>
                          <a:latin typeface="Arial Narrow" panose="020B0606020202030204" pitchFamily="34" charset="0"/>
                        </a:rPr>
                        <a:t>Number of </a:t>
                      </a:r>
                      <a:br>
                        <a:rPr lang="en-US" sz="2800" u="none" strike="noStrike" dirty="0">
                          <a:solidFill>
                            <a:schemeClr val="tx2"/>
                          </a:solidFill>
                          <a:effectLst/>
                          <a:latin typeface="Arial Narrow" panose="020B0606020202030204" pitchFamily="34" charset="0"/>
                        </a:rPr>
                      </a:br>
                      <a:r>
                        <a:rPr lang="en-US" sz="2800" u="none" strike="noStrike" dirty="0">
                          <a:solidFill>
                            <a:schemeClr val="tx2"/>
                          </a:solidFill>
                          <a:effectLst/>
                          <a:latin typeface="Arial Narrow" panose="020B0606020202030204" pitchFamily="34" charset="0"/>
                        </a:rPr>
                        <a:t>Samples</a:t>
                      </a:r>
                      <a:endParaRPr lang="en-US" sz="2800" b="0" i="0" u="none" strike="noStrike" dirty="0">
                        <a:solidFill>
                          <a:schemeClr val="tx2"/>
                        </a:solidFill>
                        <a:effectLst/>
                        <a:latin typeface="Arial Narrow" panose="020B060602020203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u="none" strike="noStrike" dirty="0">
                          <a:solidFill>
                            <a:schemeClr val="tx2"/>
                          </a:solidFill>
                          <a:effectLst/>
                          <a:latin typeface="Arial Narrow" panose="020B0606020202030204" pitchFamily="34" charset="0"/>
                        </a:rPr>
                        <a:t>平均值</a:t>
                      </a:r>
                      <a:r>
                        <a:rPr lang="en-US" altLang="zh-CN" sz="2800" u="none" strike="noStrike" dirty="0">
                          <a:solidFill>
                            <a:schemeClr val="tx2"/>
                          </a:solidFill>
                          <a:effectLst/>
                          <a:latin typeface="Arial Narrow" panose="020B0606020202030204" pitchFamily="34" charset="0"/>
                        </a:rPr>
                        <a:t>a</a:t>
                      </a:r>
                      <a:r>
                        <a:rPr lang="en-US" sz="2800" u="none" strike="noStrike" dirty="0">
                          <a:solidFill>
                            <a:schemeClr val="tx2"/>
                          </a:solidFill>
                          <a:effectLst/>
                          <a:latin typeface="Arial Narrow" panose="020B0606020202030204" pitchFamily="34" charset="0"/>
                        </a:rPr>
                        <a:t>verage</a:t>
                      </a:r>
                      <a:endParaRPr lang="en-US" sz="2800" b="0" i="0" u="none" strike="noStrike" dirty="0">
                        <a:solidFill>
                          <a:schemeClr val="tx2"/>
                        </a:solidFill>
                        <a:effectLst/>
                        <a:latin typeface="Arial Narrow" panose="020B060602020203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u="none" strike="noStrike" dirty="0">
                          <a:solidFill>
                            <a:schemeClr val="tx2"/>
                          </a:solidFill>
                          <a:effectLst/>
                          <a:latin typeface="Arial Narrow" panose="020B0606020202030204" pitchFamily="34" charset="0"/>
                        </a:rPr>
                        <a:t>标准差</a:t>
                      </a:r>
                      <a:r>
                        <a:rPr lang="en-US" sz="2800" u="none" strike="noStrike" dirty="0">
                          <a:solidFill>
                            <a:schemeClr val="tx2"/>
                          </a:solidFill>
                          <a:effectLst/>
                          <a:latin typeface="Arial Narrow" panose="020B0606020202030204" pitchFamily="34" charset="0"/>
                        </a:rPr>
                        <a:t>Standard </a:t>
                      </a:r>
                    </a:p>
                    <a:p>
                      <a:pPr algn="ctr" fontAlgn="b">
                        <a:lnSpc>
                          <a:spcPct val="85000"/>
                        </a:lnSpc>
                      </a:pPr>
                      <a:r>
                        <a:rPr lang="en-US" sz="2800" u="none" strike="noStrike" dirty="0">
                          <a:solidFill>
                            <a:schemeClr val="tx2"/>
                          </a:solidFill>
                          <a:effectLst/>
                          <a:latin typeface="Arial Narrow" panose="020B0606020202030204" pitchFamily="34" charset="0"/>
                        </a:rPr>
                        <a:t>Deviation</a:t>
                      </a:r>
                      <a:endParaRPr lang="en-US" sz="2800" b="0" i="0" u="none" strike="noStrike" dirty="0">
                        <a:solidFill>
                          <a:schemeClr val="tx2"/>
                        </a:solidFill>
                        <a:effectLst/>
                        <a:latin typeface="Arial Narrow" panose="020B0606020202030204" pitchFamily="34" charset="0"/>
                      </a:endParaRPr>
                    </a:p>
                  </a:txBody>
                  <a:tcPr marL="12700" marR="12700" marT="12700" marB="0" anchor="b">
                    <a:lnL>
                      <a:noFill/>
                    </a:lnL>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b="0" i="0" u="none" strike="noStrike" dirty="0">
                          <a:solidFill>
                            <a:schemeClr val="tx2"/>
                          </a:solidFill>
                          <a:effectLst/>
                          <a:latin typeface="Arial Narrow" panose="020B0606020202030204" pitchFamily="34" charset="0"/>
                        </a:rPr>
                        <a:t>最小值</a:t>
                      </a:r>
                      <a:r>
                        <a:rPr lang="en-US" sz="2800" b="0" i="0" u="none" strike="noStrike" dirty="0">
                          <a:solidFill>
                            <a:schemeClr val="tx2"/>
                          </a:solidFill>
                          <a:effectLst/>
                          <a:latin typeface="Arial Narrow" panose="020B0606020202030204" pitchFamily="34" charset="0"/>
                        </a:rPr>
                        <a:t>Minimum</a:t>
                      </a:r>
                    </a:p>
                  </a:txBody>
                  <a:tcPr marL="12700" marR="12700" marT="12700" marB="0" anchor="b">
                    <a:lnL w="19050" cap="flat" cmpd="sng" algn="ctr">
                      <a:solidFill>
                        <a:schemeClr val="tx2"/>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800" b="0" i="0" u="none" strike="noStrike" dirty="0">
                          <a:solidFill>
                            <a:schemeClr val="tx2"/>
                          </a:solidFill>
                          <a:effectLst/>
                          <a:latin typeface="Arial Narrow" panose="020B0606020202030204" pitchFamily="34" charset="0"/>
                        </a:rPr>
                        <a:t>最大值</a:t>
                      </a:r>
                      <a:r>
                        <a:rPr lang="en-US" altLang="zh-CN" sz="2800" b="0" i="0" u="none" strike="noStrike" dirty="0">
                          <a:solidFill>
                            <a:schemeClr val="tx2"/>
                          </a:solidFill>
                          <a:effectLst/>
                          <a:latin typeface="Arial Narrow" panose="020B0606020202030204" pitchFamily="34" charset="0"/>
                        </a:rPr>
                        <a:t>M</a:t>
                      </a:r>
                      <a:r>
                        <a:rPr lang="en-US" sz="2800" u="none" strike="noStrike" dirty="0">
                          <a:solidFill>
                            <a:schemeClr val="tx2"/>
                          </a:solidFill>
                          <a:effectLst/>
                          <a:latin typeface="Arial Narrow" panose="020B0606020202030204" pitchFamily="34" charset="0"/>
                        </a:rPr>
                        <a:t>aximum</a:t>
                      </a:r>
                      <a:endParaRPr lang="en-US" sz="2800" b="0" i="0" u="none" strike="noStrike" dirty="0">
                        <a:solidFill>
                          <a:schemeClr val="tx2"/>
                        </a:solidFill>
                        <a:effectLst/>
                        <a:latin typeface="Arial Narrow" panose="020B060602020203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80821370"/>
                  </a:ext>
                </a:extLst>
              </a:tr>
              <a:tr h="548640">
                <a:tc>
                  <a:txBody>
                    <a:bodyPr/>
                    <a:lstStyle/>
                    <a:p>
                      <a:pPr algn="l" rtl="0" fontAlgn="ct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容重</a:t>
                      </a:r>
                      <a:r>
                        <a:rPr lang="en-US" sz="2000" u="none" strike="noStrike" dirty="0">
                          <a:solidFill>
                            <a:schemeClr val="tx2"/>
                          </a:solidFill>
                          <a:effectLst/>
                          <a:latin typeface="+mn-lt"/>
                        </a:rPr>
                        <a:t>Test Weight (</a:t>
                      </a:r>
                      <a:r>
                        <a:rPr lang="en-US" sz="2000" u="none" strike="noStrike" dirty="0" err="1">
                          <a:solidFill>
                            <a:schemeClr val="tx2"/>
                          </a:solidFill>
                          <a:effectLst/>
                          <a:latin typeface="+mn-lt"/>
                        </a:rPr>
                        <a:t>lb</a:t>
                      </a:r>
                      <a:r>
                        <a:rPr lang="en-US" sz="2000" u="none" strike="noStrike" dirty="0">
                          <a:solidFill>
                            <a:schemeClr val="tx2"/>
                          </a:solidFill>
                          <a:effectLst/>
                          <a:latin typeface="+mn-lt"/>
                        </a:rPr>
                        <a:t>/</a:t>
                      </a:r>
                      <a:r>
                        <a:rPr lang="en-US" sz="2000" u="none" strike="noStrike" dirty="0" err="1">
                          <a:solidFill>
                            <a:schemeClr val="tx2"/>
                          </a:solidFill>
                          <a:effectLst/>
                          <a:latin typeface="+mn-lt"/>
                        </a:rPr>
                        <a:t>bu</a:t>
                      </a:r>
                      <a:r>
                        <a:rPr lang="en-US" sz="2000" u="none" strike="noStrike" dirty="0">
                          <a:solidFill>
                            <a:schemeClr val="tx2"/>
                          </a:solidFill>
                          <a:effectLst/>
                          <a:latin typeface="+mn-lt"/>
                        </a:rPr>
                        <a:t>)</a:t>
                      </a:r>
                      <a:endParaRPr lang="en-US" sz="2000" b="0" i="0" u="none" strike="noStrike" dirty="0">
                        <a:solidFill>
                          <a:schemeClr val="tx2"/>
                        </a:solidFill>
                        <a:effectLst/>
                        <a:latin typeface="+mn-lt"/>
                      </a:endParaRPr>
                    </a:p>
                  </a:txBody>
                  <a:tcPr marL="114300" marR="12700" marT="12700" marB="0" anchor="ct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97</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59.1 </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1.55 </a:t>
                      </a:r>
                    </a:p>
                  </a:txBody>
                  <a:tcPr marL="0" marR="0" marT="0" marB="0" anchor="b">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52.9 </a:t>
                      </a:r>
                    </a:p>
                  </a:txBody>
                  <a:tcPr marL="0" marR="0" marT="0" marB="0" anchor="b">
                    <a:lnL w="19050" cap="flat" cmpd="sng" algn="ctr">
                      <a:solidFill>
                        <a:schemeClr val="tx2"/>
                      </a:solidFill>
                      <a:prstDash val="sysDot"/>
                      <a:round/>
                      <a:headEnd type="none" w="med" len="med"/>
                      <a:tailEnd type="none" w="med" len="med"/>
                    </a:lnL>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62.0 </a:t>
                      </a:r>
                    </a:p>
                  </a:txBody>
                  <a:tcPr marL="0" marR="0" marT="0" marB="0" anchor="b">
                    <a:lnT w="12700" cap="flat" cmpd="sng" algn="ctr">
                      <a:noFill/>
                      <a:prstDash val="solid"/>
                      <a:round/>
                      <a:headEnd type="none" w="med" len="med"/>
                      <a:tailEnd type="none" w="med" len="med"/>
                    </a:lnT>
                  </a:tcPr>
                </a:tc>
                <a:extLst>
                  <a:ext uri="{0D108BD9-81ED-4DB2-BD59-A6C34878D82A}">
                    <a16:rowId xmlns:a16="http://schemas.microsoft.com/office/drawing/2014/main" val="195545150"/>
                  </a:ext>
                </a:extLst>
              </a:tr>
              <a:tr h="548640">
                <a:tc>
                  <a:txBody>
                    <a:bodyPr/>
                    <a:lstStyle/>
                    <a:p>
                      <a:pPr algn="l" rtl="0" fontAlgn="ct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容重</a:t>
                      </a:r>
                      <a:r>
                        <a:rPr lang="en-US" sz="2000" u="none" strike="noStrike" dirty="0">
                          <a:solidFill>
                            <a:schemeClr val="tx2"/>
                          </a:solidFill>
                          <a:effectLst/>
                          <a:latin typeface="+mn-lt"/>
                        </a:rPr>
                        <a:t>Test Weight (kg/hl)</a:t>
                      </a:r>
                      <a:endParaRPr lang="en-US" sz="2000" b="0" i="0" u="none" strike="noStrike" dirty="0">
                        <a:solidFill>
                          <a:schemeClr val="tx2"/>
                        </a:solidFill>
                        <a:effectLst/>
                        <a:latin typeface="+mn-lt"/>
                      </a:endParaRPr>
                    </a:p>
                  </a:txBody>
                  <a:tcPr marL="114300" marR="12700" marT="12700" marB="0" anchor="ctr">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97</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76.1 </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1.99 </a:t>
                      </a:r>
                    </a:p>
                  </a:txBody>
                  <a:tcPr marL="0" marR="0" marT="0" marB="0" anchor="b">
                    <a:lnR w="19050" cap="flat" cmpd="sng" algn="ctr">
                      <a:solidFill>
                        <a:schemeClr val="tx2"/>
                      </a:solidFill>
                      <a:prstDash val="sysDot"/>
                      <a:round/>
                      <a:headEnd type="none" w="med" len="med"/>
                      <a:tailEnd type="none" w="med" len="med"/>
                    </a:lnR>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68.1 </a:t>
                      </a:r>
                    </a:p>
                  </a:txBody>
                  <a:tcPr marL="0" marR="0" marT="0" marB="0" anchor="b">
                    <a:lnL w="19050" cap="flat" cmpd="sng" algn="ctr">
                      <a:solidFill>
                        <a:schemeClr val="tx2"/>
                      </a:solidFill>
                      <a:prstDash val="sysDot"/>
                      <a:round/>
                      <a:headEnd type="none" w="med" len="med"/>
                      <a:tailEnd type="none" w="med" len="med"/>
                    </a:lnL>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79.8 </a:t>
                      </a:r>
                    </a:p>
                  </a:txBody>
                  <a:tcPr marL="0" marR="0" marT="0" marB="0" anchor="b">
                    <a:solidFill>
                      <a:schemeClr val="bg1">
                        <a:lumMod val="85000"/>
                        <a:alpha val="40000"/>
                      </a:schemeClr>
                    </a:solidFill>
                  </a:tcPr>
                </a:tc>
                <a:extLst>
                  <a:ext uri="{0D108BD9-81ED-4DB2-BD59-A6C34878D82A}">
                    <a16:rowId xmlns:a16="http://schemas.microsoft.com/office/drawing/2014/main" val="1643908447"/>
                  </a:ext>
                </a:extLst>
              </a:tr>
              <a:tr h="548640">
                <a:tc>
                  <a:txBody>
                    <a:bodyPr/>
                    <a:lstStyle/>
                    <a:p>
                      <a:pPr lvl="0" algn="l" rtl="0" fontAlgn="ct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破碎粒和杂质</a:t>
                      </a:r>
                      <a:r>
                        <a:rPr lang="en-US" sz="2000" u="none" strike="noStrike" dirty="0">
                          <a:solidFill>
                            <a:schemeClr val="tx2"/>
                          </a:solidFill>
                          <a:effectLst/>
                          <a:latin typeface="+mn-lt"/>
                        </a:rPr>
                        <a:t>BNFM (%)</a:t>
                      </a:r>
                      <a:endParaRPr lang="en-US" sz="2000" b="0" i="0" u="none" strike="noStrike" dirty="0">
                        <a:solidFill>
                          <a:schemeClr val="tx2"/>
                        </a:solidFill>
                        <a:effectLst/>
                        <a:latin typeface="+mn-lt"/>
                      </a:endParaRPr>
                    </a:p>
                  </a:txBody>
                  <a:tcPr marL="114300" marR="12700" marT="12700" marB="0" anchor="ct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97</a:t>
                      </a:r>
                    </a:p>
                  </a:txBody>
                  <a:tcPr marL="0" marR="0" marT="0" marB="0" anchor="b"/>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1.5 </a:t>
                      </a:r>
                    </a:p>
                  </a:txBody>
                  <a:tcPr marL="0" marR="0" marT="0" marB="0" anchor="b"/>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0.85 </a:t>
                      </a:r>
                    </a:p>
                  </a:txBody>
                  <a:tcPr marL="0" marR="0" marT="0" marB="0" anchor="b">
                    <a:lnR w="19050" cap="flat" cmpd="sng" algn="ctr">
                      <a:solidFill>
                        <a:schemeClr val="tx2"/>
                      </a:solidFill>
                      <a:prstDash val="sysDot"/>
                      <a:round/>
                      <a:headEnd type="none" w="med" len="med"/>
                      <a:tailEnd type="none" w="med" len="med"/>
                    </a:lnR>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0.1 </a:t>
                      </a:r>
                    </a:p>
                  </a:txBody>
                  <a:tcPr marL="0" marR="0" marT="0" marB="0" anchor="b">
                    <a:lnL w="19050" cap="flat" cmpd="sng" algn="ctr">
                      <a:solidFill>
                        <a:schemeClr val="tx2"/>
                      </a:solidFill>
                      <a:prstDash val="sysDot"/>
                      <a:round/>
                      <a:headEnd type="none" w="med" len="med"/>
                      <a:tailEnd type="none" w="med" len="med"/>
                    </a:ln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7.3 </a:t>
                      </a:r>
                    </a:p>
                  </a:txBody>
                  <a:tcPr marL="0" marR="0" marT="0" marB="0" anchor="b"/>
                </a:tc>
                <a:extLst>
                  <a:ext uri="{0D108BD9-81ED-4DB2-BD59-A6C34878D82A}">
                    <a16:rowId xmlns:a16="http://schemas.microsoft.com/office/drawing/2014/main" val="1500187913"/>
                  </a:ext>
                </a:extLst>
              </a:tr>
              <a:tr h="548640">
                <a:tc>
                  <a:txBody>
                    <a:bodyPr/>
                    <a:lstStyle/>
                    <a:p>
                      <a:pPr lvl="0" algn="l" rtl="0" fontAlgn="ct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杂质 </a:t>
                      </a:r>
                      <a:r>
                        <a:rPr lang="en-US" sz="2000" u="none" strike="noStrike" dirty="0">
                          <a:solidFill>
                            <a:schemeClr val="tx2"/>
                          </a:solidFill>
                          <a:effectLst/>
                          <a:latin typeface="+mn-lt"/>
                        </a:rPr>
                        <a:t>Foreign Material (%)</a:t>
                      </a:r>
                      <a:endParaRPr lang="en-US" sz="2000" b="0" i="0" u="none" strike="noStrike" dirty="0">
                        <a:solidFill>
                          <a:schemeClr val="tx2"/>
                        </a:solidFill>
                        <a:effectLst/>
                        <a:latin typeface="+mn-lt"/>
                      </a:endParaRPr>
                    </a:p>
                  </a:txBody>
                  <a:tcPr marL="114300" marR="12700" marT="12700" marB="0" anchor="ctr">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97</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0.7 </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0.53 </a:t>
                      </a:r>
                    </a:p>
                  </a:txBody>
                  <a:tcPr marL="0" marR="0" marT="0" marB="0" anchor="b">
                    <a:lnR w="19050" cap="flat" cmpd="sng" algn="ctr">
                      <a:solidFill>
                        <a:schemeClr val="tx2"/>
                      </a:solidFill>
                      <a:prstDash val="sysDot"/>
                      <a:round/>
                      <a:headEnd type="none" w="med" len="med"/>
                      <a:tailEnd type="none" w="med" len="med"/>
                    </a:lnR>
                    <a:solidFill>
                      <a:schemeClr val="bg1">
                        <a:lumMod val="85000"/>
                        <a:alpha val="40000"/>
                      </a:schemeClr>
                    </a:solidFill>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0.0 </a:t>
                      </a:r>
                    </a:p>
                  </a:txBody>
                  <a:tcPr marL="0" marR="0" marT="0" marB="0" anchor="b">
                    <a:lnL w="19050" cap="flat" cmpd="sng" algn="ctr">
                      <a:solidFill>
                        <a:schemeClr val="tx2"/>
                      </a:solidFill>
                      <a:prstDash val="sysDot"/>
                      <a:round/>
                      <a:headEnd type="none" w="med" len="med"/>
                      <a:tailEnd type="none" w="med" len="med"/>
                    </a:lnL>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2.6 </a:t>
                      </a:r>
                    </a:p>
                  </a:txBody>
                  <a:tcPr marL="0" marR="0" marT="0" marB="0" anchor="b">
                    <a:solidFill>
                      <a:schemeClr val="bg1">
                        <a:lumMod val="85000"/>
                        <a:alpha val="40000"/>
                      </a:schemeClr>
                    </a:solidFill>
                  </a:tcPr>
                </a:tc>
                <a:extLst>
                  <a:ext uri="{0D108BD9-81ED-4DB2-BD59-A6C34878D82A}">
                    <a16:rowId xmlns:a16="http://schemas.microsoft.com/office/drawing/2014/main" val="1520238347"/>
                  </a:ext>
                </a:extLst>
              </a:tr>
              <a:tr h="548640">
                <a:tc>
                  <a:txBody>
                    <a:bodyPr/>
                    <a:lstStyle/>
                    <a:p>
                      <a:pPr algn="l" rtl="0" fontAlgn="ct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总损</a:t>
                      </a:r>
                      <a:r>
                        <a:rPr lang="en-US" sz="2000" u="none" strike="noStrike" dirty="0">
                          <a:solidFill>
                            <a:schemeClr val="tx2"/>
                          </a:solidFill>
                          <a:effectLst/>
                          <a:latin typeface="+mn-lt"/>
                        </a:rPr>
                        <a:t>Total Damage (%)</a:t>
                      </a:r>
                      <a:endParaRPr lang="en-US" sz="2000" b="0" i="0" u="none" strike="noStrike" dirty="0">
                        <a:solidFill>
                          <a:schemeClr val="tx2"/>
                        </a:solidFill>
                        <a:effectLst/>
                        <a:latin typeface="+mn-lt"/>
                      </a:endParaRPr>
                    </a:p>
                  </a:txBody>
                  <a:tcPr marL="114300" marR="12700" marT="12700" marB="0" anchor="ctr">
                    <a:lnB>
                      <a:noFill/>
                    </a:lnB>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97</a:t>
                      </a:r>
                    </a:p>
                  </a:txBody>
                  <a:tcPr marL="0" marR="0" marT="0" marB="0" anchor="b">
                    <a:lnB>
                      <a:noFill/>
                    </a:lnB>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0.0 </a:t>
                      </a:r>
                    </a:p>
                  </a:txBody>
                  <a:tcPr marL="0" marR="0" marT="0" marB="0" anchor="b">
                    <a:lnB>
                      <a:noFill/>
                    </a:lnB>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0.16 </a:t>
                      </a:r>
                    </a:p>
                  </a:txBody>
                  <a:tcPr marL="0" marR="0" marT="0" marB="0" anchor="b">
                    <a:lnR w="12700" cap="flat" cmpd="sng" algn="ctr">
                      <a:solidFill>
                        <a:schemeClr val="tx1"/>
                      </a:solidFill>
                      <a:prstDash val="sysDot"/>
                      <a:round/>
                      <a:headEnd type="none" w="med" len="med"/>
                      <a:tailEnd type="none" w="med" len="med"/>
                    </a:lnR>
                    <a:lnB>
                      <a:noFill/>
                    </a:lnB>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0.0 </a:t>
                      </a:r>
                    </a:p>
                  </a:txBody>
                  <a:tcPr marL="0" marR="0" marT="0" marB="0" anchor="b">
                    <a:lnL w="12700" cap="flat" cmpd="sng" algn="ctr">
                      <a:solidFill>
                        <a:schemeClr val="tx1"/>
                      </a:solidFill>
                      <a:prstDash val="sysDot"/>
                      <a:round/>
                      <a:headEnd type="none" w="med" len="med"/>
                      <a:tailEnd type="none" w="med" len="med"/>
                    </a:lnL>
                    <a:lnB>
                      <a:noFill/>
                    </a:lnB>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1.8 </a:t>
                      </a:r>
                    </a:p>
                  </a:txBody>
                  <a:tcPr marL="0" marR="0" marT="0" marB="0" anchor="b">
                    <a:lnB>
                      <a:noFill/>
                    </a:lnB>
                  </a:tcPr>
                </a:tc>
                <a:extLst>
                  <a:ext uri="{0D108BD9-81ED-4DB2-BD59-A6C34878D82A}">
                    <a16:rowId xmlns:a16="http://schemas.microsoft.com/office/drawing/2014/main" val="2366494351"/>
                  </a:ext>
                </a:extLst>
              </a:tr>
              <a:tr h="548640">
                <a:tc>
                  <a:txBody>
                    <a:bodyPr/>
                    <a:lstStyle/>
                    <a:p>
                      <a:pPr algn="l" rtl="0" fontAlgn="ctr"/>
                      <a:r>
                        <a:rPr lang="zh-CN" altLang="en-US" sz="2000" b="0" i="0" u="none" strike="noStrike" kern="1200" baseline="0" dirty="0">
                          <a:solidFill>
                            <a:schemeClr val="tx2"/>
                          </a:solidFill>
                          <a:effectLst/>
                          <a:latin typeface="Microsoft YaHei" panose="020B0503020204020204" pitchFamily="34" charset="-122"/>
                          <a:ea typeface="Microsoft YaHei" panose="020B0503020204020204" pitchFamily="34" charset="-122"/>
                          <a:cs typeface="+mn-cs"/>
                        </a:rPr>
                        <a:t>热损</a:t>
                      </a:r>
                      <a:r>
                        <a:rPr lang="en-US" sz="2000" u="none" strike="noStrike" dirty="0">
                          <a:solidFill>
                            <a:schemeClr val="tx2"/>
                          </a:solidFill>
                          <a:effectLst/>
                          <a:latin typeface="+mn-lt"/>
                        </a:rPr>
                        <a:t>Heat Damage (%)</a:t>
                      </a:r>
                      <a:endParaRPr lang="en-US" sz="2000" b="0" i="0" u="none" strike="noStrike" dirty="0">
                        <a:solidFill>
                          <a:schemeClr val="tx2"/>
                        </a:solidFill>
                        <a:effectLst/>
                        <a:latin typeface="+mn-lt"/>
                      </a:endParaRPr>
                    </a:p>
                  </a:txBody>
                  <a:tcPr marL="114300" marR="12700" marT="1270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97</a:t>
                      </a: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0.0 </a:t>
                      </a: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tc>
                  <a:txBody>
                    <a:bodyPr/>
                    <a:lstStyle/>
                    <a:p>
                      <a:pPr marL="0" algn="ctr" defTabSz="914332" rtl="0" eaLnBrk="1" fontAlgn="b" latinLnBrk="0" hangingPunct="1"/>
                      <a:r>
                        <a:rPr lang="en-US" sz="2000" b="0" i="0" u="none" strike="noStrike" kern="1200">
                          <a:solidFill>
                            <a:schemeClr val="tx2"/>
                          </a:solidFill>
                          <a:effectLst/>
                          <a:latin typeface="+mn-lt"/>
                          <a:ea typeface="+mn-ea"/>
                          <a:cs typeface="+mn-cs"/>
                        </a:rPr>
                        <a:t>0.00 </a:t>
                      </a:r>
                    </a:p>
                  </a:txBody>
                  <a:tcPr marL="0" marR="0" marT="0" marB="0" anchor="b">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0.0 </a:t>
                      </a:r>
                    </a:p>
                  </a:txBody>
                  <a:tcPr marL="0" marR="0" marT="0" marB="0" anchor="b">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tc>
                  <a:txBody>
                    <a:bodyPr/>
                    <a:lstStyle/>
                    <a:p>
                      <a:pPr marL="0" algn="ctr" defTabSz="914332" rtl="0" eaLnBrk="1" fontAlgn="b" latinLnBrk="0" hangingPunct="1"/>
                      <a:r>
                        <a:rPr lang="en-US" sz="2000" b="0" i="0" u="none" strike="noStrike" kern="1200" dirty="0">
                          <a:solidFill>
                            <a:schemeClr val="tx2"/>
                          </a:solidFill>
                          <a:effectLst/>
                          <a:latin typeface="+mn-lt"/>
                          <a:ea typeface="+mn-ea"/>
                          <a:cs typeface="+mn-cs"/>
                        </a:rPr>
                        <a:t>0.0 </a:t>
                      </a: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1512795535"/>
                  </a:ext>
                </a:extLst>
              </a:tr>
            </a:tbl>
          </a:graphicData>
        </a:graphic>
      </p:graphicFrame>
    </p:spTree>
    <p:custDataLst>
      <p:tags r:id="rId1"/>
    </p:custDataLst>
    <p:extLst>
      <p:ext uri="{BB962C8B-B14F-4D97-AF65-F5344CB8AC3E}">
        <p14:creationId xmlns:p14="http://schemas.microsoft.com/office/powerpoint/2010/main" val="245479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48957EB_BEFE_4C5F_9F5E_2B4B70E66C08&quot;,&quot;SourceFullName&quot;:&quot;\\\\CCGFS01\\Public\\Clients\\USGC (U.S. Grains Council)\\Sorghum Reports\\2021 22\\Results\\21 Sorghum Harvest Results Reporting Current.xlsx&quot;,&quot;LastUpdate&quot;:&quot;2022-03-09 9:28 AM&quot;,&quot;UpdatedBy&quot;:&quot;aharvey&quot;,&quot;IsLinked&quot;:false,&quot;IsBrokenLink&quot;:false,&quot;Type&quot;: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A6B3F6E_EEF0_43BB_AA8F_3E345363ED54&quot;,&quot;SourceFullName&quot;:&quot;\\\\CCGFS01\\Public\\Clients\\USGC (U.S. Grains Council)\\Sorghum Reports\\2021 22\\Results\\21 Sorghum Harvest Results Reporting Current.xlsx&quot;,&quot;LastUpdate&quot;:&quot;2022-03-09 9:43 AM&quot;,&quot;UpdatedBy&quot;:&quot;aharvey&quot;,&quot;IsLinked&quot;:false,&quot;IsBrokenLink&quot;:false,&quot;Type&quot;: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D1A388DC_549F_45C8_AFCF_031B113580F8&quot;,&quot;SourceFullName&quot;:&quot;\\\\CCGFS01\\Public\\Clients\\USGC (U.S. Grains Council)\\Sorghum Reports\\2021 22\\Results\\21 Sorghum Harvest Results Reporting Current.xlsx&quot;,&quot;LastUpdate&quot;:&quot;2022-03-09 9:44 AM&quot;,&quot;UpdatedBy&quot;:&quot;aharvey&quot;,&quot;IsLinked&quot;:false,&quot;IsBrokenLink&quot;:false,&quot;Type&quot;: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EC451AB6_BA4D_457E_A9CF_AC21E79F68C6&quot;,&quot;SourceFullName&quot;:&quot;\\\\CCGFS01\\Public\\Clients\\USGC (U.S. Grains Council)\\Sorghum Reports\\2021 22\\Results\\21 Sorghum Harvest Results Reporting Current.xlsx&quot;,&quot;LastUpdate&quot;:&quot;2022-03-09 10:07 AM&quot;,&quot;UpdatedBy&quot;:&quot;aharvey&quot;,&quot;IsLinked&quot;:false,&quot;IsBrokenLink&quot;:false,&quot;Type&quot;: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3832B02_EDC2_4F58_9E55_13AF3FAD5450&quot;,&quot;SourceFullName&quot;:&quot;\\\\CCGFS01\\Public\\Clients\\USGC (U.S. Grains Council)\\Sorghum Reports\\2021 22\\Results\\21 Sorghum Harvest Results Reporting Current.xlsx&quot;,&quot;LastUpdate&quot;:&quot;2022-03-09 9:45 AM&quot;,&quot;UpdatedBy&quot;:&quot;aharvey&quot;,&quot;IsLinked&quot;:false,&quot;IsBrokenLink&quot;:false,&quot;Type&quot;: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F1B2FE07_A69F_46EA_80BE_76F8EB420C99&quot;,&quot;SourceFullName&quot;:&quot;\\\\CCGFS01\\Public\\Clients\\USGC (U.S. Grains Council)\\Sorghum Reports\\2021 22\\Results\\21 Sorghum Harvest Results Reporting Current.xlsx&quot;,&quot;LastUpdate&quot;:&quot;2022-03-09 9:46 AM&quot;,&quot;UpdatedBy&quot;:&quot;aharvey&quot;,&quot;IsLinked&quot;:false,&quot;IsBrokenLink&quot;:false,&quot;Type&quot;: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841B596F_2DB3_4ED0_88A7_05146A0588C4&quot;,&quot;SourceFullName&quot;:&quot;\\\\CCGFS01\\Public\\Clients\\USGC (U.S. Grains Council)\\Sorghum Reports\\2021 22\\Results\\21 Sorghum Harvest Results Reporting Current.xlsx&quot;,&quot;LastUpdate&quot;:&quot;2022-03-09 9:48 AM&quot;,&quot;UpdatedBy&quot;:&quot;aharvey&quot;,&quot;IsLinked&quot;:false,&quot;IsBrokenLink&quot;:false,&quot;Type&quot;: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67CDBB9_9745_4B94_907F_22DF8DEABBED&quot;,&quot;SourceFullName&quot;:&quot;\\\\CCGFS01\\Public\\Clients\\USGC (U.S. Grains Council)\\Sorghum Reports\\2021 22\\Results\\21 Sorghum Harvest Results Reporting Current.xlsx&quot;,&quot;LastUpdate&quot;:&quot;2022-03-08 2:26 PM&quot;,&quot;UpdatedBy&quot;:&quot;aharvey&quot;,&quot;IsLinked&quot;:false,&quot;IsBrokenLink&quot;:false,&quot;Type&quot;:1}"/>
</p:tagLst>
</file>

<file path=ppt/theme/theme1.xml><?xml version="1.0" encoding="utf-8"?>
<a:theme xmlns:a="http://schemas.openxmlformats.org/drawingml/2006/main" name="Office Theme">
  <a:themeElements>
    <a:clrScheme name="USGC Brand Colors 1">
      <a:dk1>
        <a:srgbClr val="000000"/>
      </a:dk1>
      <a:lt1>
        <a:srgbClr val="FFFFFF"/>
      </a:lt1>
      <a:dk2>
        <a:srgbClr val="44546A"/>
      </a:dk2>
      <a:lt2>
        <a:srgbClr val="3C7DCA"/>
      </a:lt2>
      <a:accent1>
        <a:srgbClr val="D18316"/>
      </a:accent1>
      <a:accent2>
        <a:srgbClr val="003E69"/>
      </a:accent2>
      <a:accent3>
        <a:srgbClr val="694130"/>
      </a:accent3>
      <a:accent4>
        <a:srgbClr val="762057"/>
      </a:accent4>
      <a:accent5>
        <a:srgbClr val="AA2C2A"/>
      </a:accent5>
      <a:accent6>
        <a:srgbClr val="6BA53A"/>
      </a:accent6>
      <a:hlink>
        <a:srgbClr val="3C7DCA"/>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uxtaposeVTI">
  <a:themeElements>
    <a:clrScheme name="AnalogousFromDarkSeedLeftStep">
      <a:dk1>
        <a:srgbClr val="000000"/>
      </a:dk1>
      <a:lt1>
        <a:srgbClr val="FFFFFF"/>
      </a:lt1>
      <a:dk2>
        <a:srgbClr val="3B3521"/>
      </a:dk2>
      <a:lt2>
        <a:srgbClr val="E8E2E8"/>
      </a:lt2>
      <a:accent1>
        <a:srgbClr val="21B925"/>
      </a:accent1>
      <a:accent2>
        <a:srgbClr val="53B714"/>
      </a:accent2>
      <a:accent3>
        <a:srgbClr val="90AB1E"/>
      </a:accent3>
      <a:accent4>
        <a:srgbClr val="C39D15"/>
      </a:accent4>
      <a:accent5>
        <a:srgbClr val="E76E29"/>
      </a:accent5>
      <a:accent6>
        <a:srgbClr val="D51722"/>
      </a:accent6>
      <a:hlink>
        <a:srgbClr val="AB7539"/>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B09737062F8C4DB9EDB245B837B885" ma:contentTypeVersion="14" ma:contentTypeDescription="Create a new document." ma:contentTypeScope="" ma:versionID="d87c0e3f976e3c7694d962d55460a1e7">
  <xsd:schema xmlns:xsd="http://www.w3.org/2001/XMLSchema" xmlns:xs="http://www.w3.org/2001/XMLSchema" xmlns:p="http://schemas.microsoft.com/office/2006/metadata/properties" xmlns:ns3="8e1607ee-c49d-4fee-9b6b-997dff770e09" xmlns:ns4="7c2d0eb5-4cbb-4efa-b630-0c3ad34b623c" targetNamespace="http://schemas.microsoft.com/office/2006/metadata/properties" ma:root="true" ma:fieldsID="2760c2a8aeb18e18ca5d0d044b05e61d" ns3:_="" ns4:_="">
    <xsd:import namespace="8e1607ee-c49d-4fee-9b6b-997dff770e09"/>
    <xsd:import namespace="7c2d0eb5-4cbb-4efa-b630-0c3ad34b623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607ee-c49d-4fee-9b6b-997dff770e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2d0eb5-4cbb-4efa-b630-0c3ad34b623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C55972-206E-4537-9753-DE14C7C47AA1}">
  <ds:schemaRefs>
    <ds:schemaRef ds:uri="8e1607ee-c49d-4fee-9b6b-997dff770e09"/>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 ds:uri="http://schemas.microsoft.com/office/infopath/2007/PartnerControls"/>
    <ds:schemaRef ds:uri="7c2d0eb5-4cbb-4efa-b630-0c3ad34b623c"/>
    <ds:schemaRef ds:uri="http://purl.org/dc/terms/"/>
    <ds:schemaRef ds:uri="http://purl.org/dc/elements/1.1/"/>
  </ds:schemaRefs>
</ds:datastoreItem>
</file>

<file path=customXml/itemProps2.xml><?xml version="1.0" encoding="utf-8"?>
<ds:datastoreItem xmlns:ds="http://schemas.openxmlformats.org/officeDocument/2006/customXml" ds:itemID="{F749564E-9F7F-445F-B23E-B0AD39A085E2}">
  <ds:schemaRefs>
    <ds:schemaRef ds:uri="7c2d0eb5-4cbb-4efa-b630-0c3ad34b623c"/>
    <ds:schemaRef ds:uri="8e1607ee-c49d-4fee-9b6b-997dff770e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EE32D0-6462-4B85-8674-E8EE86AE4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6660</TotalTime>
  <Words>5986</Words>
  <Application>Microsoft Office PowerPoint</Application>
  <PresentationFormat>Widescreen</PresentationFormat>
  <Paragraphs>468</Paragraphs>
  <Slides>58</Slides>
  <Notes>20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58</vt:i4>
      </vt:variant>
    </vt:vector>
  </HeadingPairs>
  <TitlesOfParts>
    <vt:vector size="72" baseType="lpstr">
      <vt:lpstr>Microsoft YaHei</vt:lpstr>
      <vt:lpstr>MicrosoftYaHeiLight</vt:lpstr>
      <vt:lpstr>Arial</vt:lpstr>
      <vt:lpstr>Arial Narrow</vt:lpstr>
      <vt:lpstr>Calibri</vt:lpstr>
      <vt:lpstr>Franklin Gothic Book</vt:lpstr>
      <vt:lpstr>Franklin Gothic Demi</vt:lpstr>
      <vt:lpstr>Franklin Gothic Demi Cond</vt:lpstr>
      <vt:lpstr>Franklin Gothic Medium</vt:lpstr>
      <vt:lpstr>Palace Script MT</vt:lpstr>
      <vt:lpstr>Wingdings</vt:lpstr>
      <vt:lpstr>Office Theme</vt:lpstr>
      <vt:lpstr>JuxtaposeVTI</vt:lpstr>
      <vt:lpstr>1_Office Theme</vt:lpstr>
      <vt:lpstr>美国高粱收获品质报告和市场展望 网络会议 | 2022年3月31日 U.S. Sorghum Harvest Quality Report and  Market Outlook  Webinar | March 31, 2022 </vt:lpstr>
      <vt:lpstr>PowerPoint Presentation</vt:lpstr>
      <vt:lpstr>佩吉·史蒂文森  Paige Stevenson</vt:lpstr>
      <vt:lpstr>2021/2022  高粱品质报告 Sorghum Quality Report</vt:lpstr>
      <vt:lpstr>出口区 “Export Regions” (ERs)</vt:lpstr>
      <vt:lpstr>品质指标检测 Quality Factors Tested</vt:lpstr>
      <vt:lpstr>等级指标 Grade Factors</vt:lpstr>
      <vt:lpstr>等级和指标 Grades and Grade Requirements</vt:lpstr>
      <vt:lpstr>等级指标 Grade Factors</vt:lpstr>
      <vt:lpstr>容重  Test Weight</vt:lpstr>
      <vt:lpstr>破碎粒和杂质 Broken Kernels &amp; Foreign Material (%)</vt:lpstr>
      <vt:lpstr>杂质  Foreign Material (%)</vt:lpstr>
      <vt:lpstr>总损 Total Damage (%)</vt:lpstr>
      <vt:lpstr>热损 Heat Damage (%)</vt:lpstr>
      <vt:lpstr>单宁 Tannins</vt:lpstr>
      <vt:lpstr>单宁 Tannins (mg CE/g)</vt:lpstr>
      <vt:lpstr>化学成分 Chemical Composition</vt:lpstr>
      <vt:lpstr>化学成分 Chemical Composition</vt:lpstr>
      <vt:lpstr>化学成分 Chemical Composition</vt:lpstr>
      <vt:lpstr>蛋白（干基0%）  Protein (Dry Basis %)</vt:lpstr>
      <vt:lpstr>淀粉（干基0%） Starch (Dry Basis %)</vt:lpstr>
      <vt:lpstr>油（干基0%） Oil (Dry Basis %)</vt:lpstr>
      <vt:lpstr>报告要点 Report Highlights</vt:lpstr>
      <vt:lpstr>Florentino Lopez</vt:lpstr>
      <vt:lpstr>PowerPoint Presentation</vt:lpstr>
      <vt:lpstr>PowerPoint Presentation</vt:lpstr>
      <vt:lpstr>PowerPoint Presentation</vt:lpstr>
      <vt:lpstr>PowerPoint Presentation</vt:lpstr>
      <vt:lpstr>  </vt:lpstr>
      <vt:lpstr>  </vt:lpstr>
      <vt:lpstr>  </vt:lpstr>
      <vt:lpstr>  </vt:lpstr>
      <vt:lpstr>  </vt:lpstr>
      <vt:lpstr>  </vt:lpstr>
      <vt:lpstr>  </vt:lpstr>
      <vt:lpstr>Ross Janssen</vt:lpstr>
      <vt:lpstr>2022春/夏天气预报 Spring/Summer Forecast 2022</vt:lpstr>
      <vt:lpstr>旱情 State of drought</vt:lpstr>
      <vt:lpstr>拉尼娜最新情况 La nina update</vt:lpstr>
      <vt:lpstr>拉尼娜 – 夏季模式 La nina – summer pattern</vt:lpstr>
      <vt:lpstr>拉尼娜 – 夏季模式 La nina weather patterns</vt:lpstr>
      <vt:lpstr>季度预报 Seasonal forecast</vt:lpstr>
      <vt:lpstr>四月-气温 April - temperatures</vt:lpstr>
      <vt:lpstr>四月- 降水 April - moisture</vt:lpstr>
      <vt:lpstr>五月-气温 May - temperatures</vt:lpstr>
      <vt:lpstr>五月- 降水 May - moisture</vt:lpstr>
      <vt:lpstr>六月-气温 June - temperatures</vt:lpstr>
      <vt:lpstr>六月- 降水 June - moisture</vt:lpstr>
      <vt:lpstr>七月-气温 July - temperatures</vt:lpstr>
      <vt:lpstr>七月- 降水 July - moisture</vt:lpstr>
      <vt:lpstr>八月-气温  August - temperature</vt:lpstr>
      <vt:lpstr>八月- 降水 August - moisture</vt:lpstr>
      <vt:lpstr>季度总结 Seasonal summary</vt:lpstr>
      <vt:lpstr>总结 IN SUMMARY</vt:lpstr>
      <vt:lpstr>Jeff Zortman </vt:lpstr>
      <vt:lpstr>PowerPoint Presentation</vt:lpstr>
      <vt:lpstr>Colin Chopelas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Roth</dc:creator>
  <cp:lastModifiedBy>Yantian Zeng</cp:lastModifiedBy>
  <cp:revision>45</cp:revision>
  <cp:lastPrinted>2021-02-09T14:10:48Z</cp:lastPrinted>
  <dcterms:created xsi:type="dcterms:W3CDTF">2019-11-22T20:04:23Z</dcterms:created>
  <dcterms:modified xsi:type="dcterms:W3CDTF">2022-04-14T08:23:21Z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0x01010093B09737062F8C4DB9EDB245B837B885</vt:lpwstr>
  </property>
  <property fmtid="{D5CDD505-2E9C-101B-9397-08002B2CF9AE}" pid="3" name="FeedGrainCommodities">
    <vt:lpwstr/>
  </property>
  <property fmtid="{D5CDD505-2E9C-101B-9397-08002B2CF9AE}" pid="4" name="FeedGrainCategories">
    <vt:lpwstr/>
  </property>
  <property fmtid="{D5CDD505-2E9C-101B-9397-08002B2CF9AE}" pid="5" name="e5f87e6578f44688b78c775b848901be">
    <vt:lpwstr/>
  </property>
  <property fmtid="{D5CDD505-2E9C-101B-9397-08002B2CF9AE}" pid="6" name="ProgramCountries">
    <vt:lpwstr/>
  </property>
  <property fmtid="{D5CDD505-2E9C-101B-9397-08002B2CF9AE}" pid="7" name="oc2db75860f441c5b90e0eed43d472d3">
    <vt:lpwstr/>
  </property>
  <property fmtid="{D5CDD505-2E9C-101B-9397-08002B2CF9AE}" pid="8" name="EthanolCategories">
    <vt:lpwstr/>
  </property>
  <property fmtid="{D5CDD505-2E9C-101B-9397-08002B2CF9AE}" pid="9" name="ProgramFocusV2">
    <vt:lpwstr/>
  </property>
  <property fmtid="{D5CDD505-2E9C-101B-9397-08002B2CF9AE}" pid="10" name="Document Type">
    <vt:lpwstr/>
  </property>
  <property fmtid="{D5CDD505-2E9C-101B-9397-08002B2CF9AE}" pid="11" name="f6c8be1d7aea45909c5d5aa3fe63d8ac">
    <vt:lpwstr/>
  </property>
  <property fmtid="{D5CDD505-2E9C-101B-9397-08002B2CF9AE}" pid="12" name="d595747bf4c54e5b9d31fcff8c0bf9b3">
    <vt:lpwstr/>
  </property>
</Properties>
</file>